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Lst>
  <p:notesMasterIdLst>
    <p:notesMasterId r:id="rId25"/>
  </p:notesMasterIdLst>
  <p:handoutMasterIdLst>
    <p:handoutMasterId r:id="rId26"/>
  </p:handoutMasterIdLst>
  <p:sldIdLst>
    <p:sldId id="531" r:id="rId2"/>
    <p:sldId id="289" r:id="rId3"/>
    <p:sldId id="292" r:id="rId4"/>
    <p:sldId id="533" r:id="rId5"/>
    <p:sldId id="294" r:id="rId6"/>
    <p:sldId id="534" r:id="rId7"/>
    <p:sldId id="535" r:id="rId8"/>
    <p:sldId id="298" r:id="rId9"/>
    <p:sldId id="541" r:id="rId10"/>
    <p:sldId id="537" r:id="rId11"/>
    <p:sldId id="539" r:id="rId12"/>
    <p:sldId id="532" r:id="rId13"/>
    <p:sldId id="302" r:id="rId14"/>
    <p:sldId id="536" r:id="rId15"/>
    <p:sldId id="543" r:id="rId16"/>
    <p:sldId id="544" r:id="rId17"/>
    <p:sldId id="545" r:id="rId18"/>
    <p:sldId id="303" r:id="rId19"/>
    <p:sldId id="546" r:id="rId20"/>
    <p:sldId id="307" r:id="rId21"/>
    <p:sldId id="301" r:id="rId22"/>
    <p:sldId id="305" r:id="rId23"/>
    <p:sldId id="306" r:id="rId24"/>
  </p:sldIdLst>
  <p:sldSz cx="12192000" cy="6858000"/>
  <p:notesSz cx="6858000" cy="9144000"/>
  <p:embeddedFontLst>
    <p:embeddedFont>
      <p:font typeface="Aharoni" panose="02010803020104030203" pitchFamily="2" charset="-79"/>
      <p:bold r:id="rId27"/>
    </p:embeddedFont>
    <p:embeddedFont>
      <p:font typeface="Montserrat" panose="00000500000000000000" pitchFamily="2" charset="0"/>
      <p:regular r:id="rId28"/>
      <p:bold r:id="rId29"/>
      <p:italic r:id="rId30"/>
      <p:boldItalic r:id="rId31"/>
    </p:embeddedFont>
    <p:embeddedFont>
      <p:font typeface="Montserrat Medium" panose="00000600000000000000" pitchFamily="2" charset="0"/>
      <p:regular r:id="rId32"/>
      <p:italic r:id="rId33"/>
    </p:embeddedFont>
    <p:embeddedFont>
      <p:font typeface="Open Sans" panose="020B0606030504020204" pitchFamily="34" charset="0"/>
      <p:regular r:id="rId34"/>
      <p:bold r:id="rId35"/>
      <p:italic r:id="rId36"/>
      <p:boldItalic r:id="rId37"/>
    </p:embeddedFont>
    <p:embeddedFont>
      <p:font typeface="Plus Jakarta Sans" panose="020B0604020202020204" charset="0"/>
      <p:regular r:id="rId38"/>
      <p:bold r:id="rId39"/>
      <p:italic r:id="rId40"/>
      <p:boldItalic r:id="rId41"/>
    </p:embeddedFont>
    <p:embeddedFont>
      <p:font typeface="Poppins SemiBold" panose="00000700000000000000" pitchFamily="2" charset="0"/>
      <p:regular r:id="rId42"/>
      <p:bold r:id="rId43"/>
      <p:italic r:id="rId44"/>
      <p:boldItalic r:id="rId45"/>
    </p:embeddedFont>
    <p:embeddedFont>
      <p:font typeface="Verdana" panose="020B0604030504040204" pitchFamily="34" charset="0"/>
      <p:regular r:id="rId46"/>
      <p:bold r:id="rId47"/>
      <p:italic r:id="rId48"/>
      <p:boldItalic r:id="rId49"/>
    </p:embeddedFont>
  </p:embeddedFontLst>
  <p:custDataLst>
    <p:tags r:id="rId50"/>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87" roundtripDataSignature="AMtx7miIyBGqFJiBIVMPSSJVJ08VgmQ4iw=="/>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hod_eceblr gitam" initials="" lastIdx="6"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E7AD339-51BE-4A38-A1C7-CCF28897F289}">
  <a:tblStyle styleId="{DE7AD339-51BE-4A38-A1C7-CCF28897F289}" styleName="Table_0">
    <a:wholeTbl>
      <a:tcTxStyle b="off" i="off">
        <a:font>
          <a:latin typeface="Arial"/>
          <a:ea typeface="Arial"/>
          <a:cs typeface="Arial"/>
        </a:font>
        <a:srgbClr val="000000"/>
      </a:tcTxStyle>
      <a:tcStyle>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 styleId="{DA924C56-2605-4F23-9EB3-E9BB6EE8B9F5}"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C51EE4F-AFDD-4CAF-9A68-E5F7998E488A}" styleName="Table_2">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DAE93928-965C-4434-93D3-DF2355B07969}" styleName="Table_3">
    <a:wholeTbl>
      <a:tcTxStyle b="off" i="off">
        <a:font>
          <a:latin typeface="Calibri"/>
          <a:ea typeface="Calibri"/>
          <a:cs typeface="Calibri"/>
        </a:font>
        <a:schemeClr val="dk1"/>
      </a:tcTxStyle>
      <a:tcStyle>
        <a:tcBdr>
          <a:left>
            <a:ln w="12700" cap="flat" cmpd="sng">
              <a:solidFill>
                <a:schemeClr val="dk1"/>
              </a:solidFill>
              <a:prstDash val="solid"/>
              <a:round/>
              <a:headEnd type="none" w="sm" len="sm"/>
              <a:tailEnd type="none" w="sm" len="sm"/>
            </a:ln>
          </a:left>
          <a:right>
            <a:ln w="12700" cap="flat" cmpd="sng">
              <a:solidFill>
                <a:schemeClr val="dk1"/>
              </a:solidFill>
              <a:prstDash val="solid"/>
              <a:round/>
              <a:headEnd type="none" w="sm" len="sm"/>
              <a:tailEnd type="none" w="sm" len="sm"/>
            </a:ln>
          </a:right>
          <a:top>
            <a:ln w="12700" cap="flat" cmpd="sng">
              <a:solidFill>
                <a:schemeClr val="dk1"/>
              </a:solidFill>
              <a:prstDash val="solid"/>
              <a:round/>
              <a:headEnd type="none" w="sm" len="sm"/>
              <a:tailEnd type="none" w="sm" len="sm"/>
            </a:ln>
          </a:top>
          <a:bottom>
            <a:ln w="12700" cap="flat" cmpd="sng">
              <a:solidFill>
                <a:schemeClr val="dk1"/>
              </a:solidFill>
              <a:prstDash val="solid"/>
              <a:round/>
              <a:headEnd type="none" w="sm" len="sm"/>
              <a:tailEnd type="none" w="sm" len="sm"/>
            </a:ln>
          </a:bottom>
          <a:insideH>
            <a:ln w="12700" cap="flat" cmpd="sng">
              <a:solidFill>
                <a:schemeClr val="dk1"/>
              </a:solidFill>
              <a:prstDash val="solid"/>
              <a:round/>
              <a:headEnd type="none" w="sm" len="sm"/>
              <a:tailEnd type="none" w="sm" len="sm"/>
            </a:ln>
          </a:insideH>
          <a:insideV>
            <a:ln w="12700" cap="flat" cmpd="sng">
              <a:solidFill>
                <a:schemeClr val="dk1"/>
              </a:solidFill>
              <a:prstDash val="solid"/>
              <a:round/>
              <a:headEnd type="none" w="sm" len="sm"/>
              <a:tailEnd type="none" w="sm" len="sm"/>
            </a:ln>
          </a:insideV>
        </a:tcBdr>
        <a:fill>
          <a:solidFill>
            <a:srgbClr val="FFFFFF">
              <a:alpha val="0"/>
            </a:srgbClr>
          </a:solidFill>
        </a:fill>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EEF631A4-29D2-40AD-BCCE-37D0C2C57A83}" styleName="Table_4">
    <a:wholeTbl>
      <a:tcTxStyle b="off" i="off">
        <a:font>
          <a:latin typeface="Arial"/>
          <a:ea typeface="Arial"/>
          <a:cs typeface="Arial"/>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FFF5E7"/>
          </a:solidFill>
        </a:fill>
      </a:tcStyle>
    </a:wholeTbl>
    <a:band1H>
      <a:tcTxStyle/>
      <a:tcStyle>
        <a:tcBdr/>
        <a:fill>
          <a:solidFill>
            <a:srgbClr val="FFEACC"/>
          </a:solidFill>
        </a:fill>
      </a:tcStyle>
    </a:band1H>
    <a:band2H>
      <a:tcTxStyle/>
      <a:tcStyle>
        <a:tcBdr/>
      </a:tcStyle>
    </a:band2H>
    <a:band1V>
      <a:tcTxStyle/>
      <a:tcStyle>
        <a:tcBdr/>
        <a:fill>
          <a:solidFill>
            <a:srgbClr val="FFEACC"/>
          </a:solidFill>
        </a:fill>
      </a:tcStyle>
    </a:band1V>
    <a:band2V>
      <a:tcTxStyle/>
      <a:tcStyle>
        <a:tcBdr/>
      </a:tcStyle>
    </a:band2V>
    <a:lastCol>
      <a:tcTxStyle b="on" i="off">
        <a:font>
          <a:latin typeface="Arial"/>
          <a:ea typeface="Arial"/>
          <a:cs typeface="Arial"/>
        </a:font>
        <a:schemeClr val="lt1"/>
      </a:tcTxStyle>
      <a:tcStyle>
        <a:tcBdr/>
        <a:fill>
          <a:solidFill>
            <a:schemeClr val="accent1"/>
          </a:solidFill>
        </a:fill>
      </a:tcStyle>
    </a:lastCol>
    <a:firstCol>
      <a:tcTxStyle b="on" i="off">
        <a:font>
          <a:latin typeface="Arial"/>
          <a:ea typeface="Arial"/>
          <a:cs typeface="Arial"/>
        </a:font>
        <a:schemeClr val="lt1"/>
      </a:tcTxStyle>
      <a:tcStyle>
        <a:tcBdr/>
        <a:fill>
          <a:solidFill>
            <a:schemeClr val="accent1"/>
          </a:solidFill>
        </a:fill>
      </a:tcStyle>
    </a:firstCol>
    <a:lastRow>
      <a:tcTxStyle b="on" i="off">
        <a:font>
          <a:latin typeface="Arial"/>
          <a:ea typeface="Arial"/>
          <a:cs typeface="Arial"/>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Arial"/>
          <a:ea typeface="Arial"/>
          <a:cs typeface="Arial"/>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 styleId="{D26335F9-F63F-485A-8836-33AD16E12051}" styleName="Table_5">
    <a:wholeTbl>
      <a:tcTxStyle b="off" i="off">
        <a:font>
          <a:latin typeface="Calibri"/>
          <a:ea typeface="Calibri"/>
          <a:cs typeface="Calibri"/>
        </a:font>
        <a:schemeClr val="dk1"/>
      </a:tcTxStyle>
      <a:tcStyle>
        <a:tcBdr>
          <a:left>
            <a:ln w="12700" cap="flat" cmpd="sng">
              <a:solidFill>
                <a:schemeClr val="dk1"/>
              </a:solidFill>
              <a:prstDash val="solid"/>
              <a:round/>
              <a:headEnd type="none" w="sm" len="sm"/>
              <a:tailEnd type="none" w="sm" len="sm"/>
            </a:ln>
          </a:left>
          <a:right>
            <a:ln w="12700" cap="flat" cmpd="sng">
              <a:solidFill>
                <a:schemeClr val="dk1"/>
              </a:solidFill>
              <a:prstDash val="solid"/>
              <a:round/>
              <a:headEnd type="none" w="sm" len="sm"/>
              <a:tailEnd type="none" w="sm" len="sm"/>
            </a:ln>
          </a:right>
          <a:top>
            <a:ln w="12700" cap="flat" cmpd="sng">
              <a:solidFill>
                <a:schemeClr val="dk1"/>
              </a:solidFill>
              <a:prstDash val="solid"/>
              <a:round/>
              <a:headEnd type="none" w="sm" len="sm"/>
              <a:tailEnd type="none" w="sm" len="sm"/>
            </a:ln>
          </a:top>
          <a:bottom>
            <a:ln w="12700" cap="flat" cmpd="sng">
              <a:solidFill>
                <a:schemeClr val="dk1"/>
              </a:solidFill>
              <a:prstDash val="solid"/>
              <a:round/>
              <a:headEnd type="none" w="sm" len="sm"/>
              <a:tailEnd type="none" w="sm" len="sm"/>
            </a:ln>
          </a:bottom>
          <a:insideH>
            <a:ln w="12700" cap="flat" cmpd="sng">
              <a:solidFill>
                <a:schemeClr val="dk1"/>
              </a:solidFill>
              <a:prstDash val="solid"/>
              <a:round/>
              <a:headEnd type="none" w="sm" len="sm"/>
              <a:tailEnd type="none" w="sm" len="sm"/>
            </a:ln>
          </a:insideH>
          <a:insideV>
            <a:ln w="12700" cap="flat" cmpd="sng">
              <a:solidFill>
                <a:schemeClr val="dk1"/>
              </a:solidFill>
              <a:prstDash val="solid"/>
              <a:round/>
              <a:headEnd type="none" w="sm" len="sm"/>
              <a:tailEnd type="none" w="sm" len="sm"/>
            </a:ln>
          </a:insideV>
        </a:tcBdr>
        <a:fill>
          <a:solidFill>
            <a:srgbClr val="FFFFFF">
              <a:alpha val="0"/>
            </a:srgbClr>
          </a:solidFill>
        </a:fill>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 styleId="{FA376B42-5B4D-4A95-80B0-B5B1E67FD56F}" styleName="Table_6">
    <a:wholeTbl>
      <a:tcTxStyle b="off" i="off">
        <a:font>
          <a:latin typeface="Arial"/>
          <a:ea typeface="Arial"/>
          <a:cs typeface="Arial"/>
        </a:font>
        <a:srgbClr val="282828"/>
      </a:tcTxStyle>
      <a:tcStyle>
        <a:tcBdr>
          <a:left>
            <a:ln w="12700" cap="flat" cmpd="sng">
              <a:solidFill>
                <a:srgbClr val="FFFFFF"/>
              </a:solidFill>
              <a:prstDash val="solid"/>
              <a:round/>
              <a:headEnd type="none" w="sm" len="sm"/>
              <a:tailEnd type="none" w="sm" len="sm"/>
            </a:ln>
          </a:left>
          <a:right>
            <a:ln w="12700" cap="flat" cmpd="sng">
              <a:solidFill>
                <a:srgbClr val="FFFFFF"/>
              </a:solidFill>
              <a:prstDash val="solid"/>
              <a:round/>
              <a:headEnd type="none" w="sm" len="sm"/>
              <a:tailEnd type="none" w="sm" len="sm"/>
            </a:ln>
          </a:right>
          <a:top>
            <a:ln w="12700" cap="flat" cmpd="sng">
              <a:solidFill>
                <a:srgbClr val="FFFFFF"/>
              </a:solidFill>
              <a:prstDash val="solid"/>
              <a:round/>
              <a:headEnd type="none" w="sm" len="sm"/>
              <a:tailEnd type="none" w="sm" len="sm"/>
            </a:ln>
          </a:top>
          <a:bottom>
            <a:ln w="12700" cap="flat" cmpd="sng">
              <a:solidFill>
                <a:srgbClr val="FFFFFF"/>
              </a:solidFill>
              <a:prstDash val="solid"/>
              <a:round/>
              <a:headEnd type="none" w="sm" len="sm"/>
              <a:tailEnd type="none" w="sm" len="sm"/>
            </a:ln>
          </a:bottom>
          <a:insideH>
            <a:ln w="12700" cap="flat" cmpd="sng">
              <a:solidFill>
                <a:srgbClr val="FFFFFF"/>
              </a:solidFill>
              <a:prstDash val="solid"/>
              <a:round/>
              <a:headEnd type="none" w="sm" len="sm"/>
              <a:tailEnd type="none" w="sm" len="sm"/>
            </a:ln>
          </a:insideH>
          <a:insideV>
            <a:ln w="12700" cap="flat" cmpd="sng">
              <a:solidFill>
                <a:srgbClr val="FFFFFF"/>
              </a:solidFill>
              <a:prstDash val="solid"/>
              <a:round/>
              <a:headEnd type="none" w="sm" len="sm"/>
              <a:tailEnd type="none" w="sm" len="sm"/>
            </a:ln>
          </a:insideV>
        </a:tcBdr>
        <a:fill>
          <a:solidFill>
            <a:srgbClr val="FFF5E7"/>
          </a:solidFill>
        </a:fill>
      </a:tcStyle>
    </a:wholeTbl>
    <a:band1H>
      <a:tcTxStyle/>
      <a:tcStyle>
        <a:tcBdr/>
        <a:fill>
          <a:solidFill>
            <a:srgbClr val="FFEACC"/>
          </a:solidFill>
        </a:fill>
      </a:tcStyle>
    </a:band1H>
    <a:band2H>
      <a:tcTxStyle/>
      <a:tcStyle>
        <a:tcBdr/>
      </a:tcStyle>
    </a:band2H>
    <a:band1V>
      <a:tcTxStyle/>
      <a:tcStyle>
        <a:tcBdr/>
        <a:fill>
          <a:solidFill>
            <a:srgbClr val="FFEACC"/>
          </a:solidFill>
        </a:fill>
      </a:tcStyle>
    </a:band1V>
    <a:band2V>
      <a:tcTxStyle/>
      <a:tcStyle>
        <a:tcBdr/>
      </a:tcStyle>
    </a:band2V>
    <a:lastCol>
      <a:tcTxStyle b="on" i="off">
        <a:font>
          <a:latin typeface="Arial"/>
          <a:ea typeface="Arial"/>
          <a:cs typeface="Arial"/>
        </a:font>
        <a:srgbClr val="FFFFFF"/>
      </a:tcTxStyle>
      <a:tcStyle>
        <a:tcBdr/>
        <a:fill>
          <a:solidFill>
            <a:srgbClr val="FFC639"/>
          </a:solidFill>
        </a:fill>
      </a:tcStyle>
    </a:lastCol>
    <a:firstCol>
      <a:tcTxStyle b="on" i="off">
        <a:font>
          <a:latin typeface="Arial"/>
          <a:ea typeface="Arial"/>
          <a:cs typeface="Arial"/>
        </a:font>
        <a:srgbClr val="FFFFFF"/>
      </a:tcTxStyle>
      <a:tcStyle>
        <a:tcBdr/>
        <a:fill>
          <a:solidFill>
            <a:srgbClr val="FFC639"/>
          </a:solidFill>
        </a:fill>
      </a:tcStyle>
    </a:firstCol>
    <a:lastRow>
      <a:tcTxStyle b="on" i="off">
        <a:font>
          <a:latin typeface="Arial"/>
          <a:ea typeface="Arial"/>
          <a:cs typeface="Arial"/>
        </a:font>
        <a:srgbClr val="FFFFFF"/>
      </a:tcTxStyle>
      <a:tcStyle>
        <a:tcBdr>
          <a:top>
            <a:ln w="38100" cap="flat" cmpd="sng">
              <a:solidFill>
                <a:srgbClr val="FFFFFF"/>
              </a:solidFill>
              <a:prstDash val="solid"/>
              <a:round/>
              <a:headEnd type="none" w="sm" len="sm"/>
              <a:tailEnd type="none" w="sm" len="sm"/>
            </a:ln>
          </a:top>
        </a:tcBdr>
        <a:fill>
          <a:solidFill>
            <a:srgbClr val="FFC639"/>
          </a:solidFill>
        </a:fill>
      </a:tcStyle>
    </a:lastRow>
    <a:seCell>
      <a:tcTxStyle/>
      <a:tcStyle>
        <a:tcBdr/>
      </a:tcStyle>
    </a:seCell>
    <a:swCell>
      <a:tcTxStyle/>
      <a:tcStyle>
        <a:tcBdr/>
      </a:tcStyle>
    </a:swCell>
    <a:firstRow>
      <a:tcTxStyle b="on" i="off">
        <a:font>
          <a:latin typeface="Arial"/>
          <a:ea typeface="Arial"/>
          <a:cs typeface="Arial"/>
        </a:font>
        <a:srgbClr val="FFFFFF"/>
      </a:tcTxStyle>
      <a:tcStyle>
        <a:tcBdr>
          <a:bottom>
            <a:ln w="38100" cap="flat" cmpd="sng">
              <a:solidFill>
                <a:srgbClr val="FFFFFF"/>
              </a:solidFill>
              <a:prstDash val="solid"/>
              <a:round/>
              <a:headEnd type="none" w="sm" len="sm"/>
              <a:tailEnd type="none" w="sm" len="sm"/>
            </a:ln>
          </a:bottom>
        </a:tcBdr>
        <a:fill>
          <a:solidFill>
            <a:srgbClr val="FFC639"/>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1" autoAdjust="0"/>
    <p:restoredTop sz="95033" autoAdjust="0"/>
  </p:normalViewPr>
  <p:slideViewPr>
    <p:cSldViewPr snapToGrid="0">
      <p:cViewPr varScale="1">
        <p:scale>
          <a:sx n="82" d="100"/>
          <a:sy n="82" d="100"/>
        </p:scale>
        <p:origin x="720" y="72"/>
      </p:cViewPr>
      <p:guideLst/>
    </p:cSldViewPr>
  </p:slideViewPr>
  <p:notesTextViewPr>
    <p:cViewPr>
      <p:scale>
        <a:sx n="1" d="1"/>
        <a:sy n="1" d="1"/>
      </p:scale>
      <p:origin x="0" y="0"/>
    </p:cViewPr>
  </p:notesTextViewPr>
  <p:notesViewPr>
    <p:cSldViewPr snapToGrid="0">
      <p:cViewPr varScale="1">
        <p:scale>
          <a:sx n="66" d="100"/>
          <a:sy n="66" d="100"/>
        </p:scale>
        <p:origin x="3330" y="6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handoutMaster" Target="handoutMasters/handoutMaster1.xml"/><Relationship Id="rId39" Type="http://schemas.openxmlformats.org/officeDocument/2006/relationships/font" Target="fonts/font13.fntdata"/><Relationship Id="rId21" Type="http://schemas.openxmlformats.org/officeDocument/2006/relationships/slide" Target="slides/slide20.xml"/><Relationship Id="rId34" Type="http://schemas.openxmlformats.org/officeDocument/2006/relationships/font" Target="fonts/font8.fntdata"/><Relationship Id="rId42" Type="http://schemas.openxmlformats.org/officeDocument/2006/relationships/font" Target="fonts/font16.fntdata"/><Relationship Id="rId47" Type="http://schemas.openxmlformats.org/officeDocument/2006/relationships/font" Target="fonts/font21.fntdata"/><Relationship Id="rId50" Type="http://schemas.openxmlformats.org/officeDocument/2006/relationships/tags" Target="tags/tag1.xml"/><Relationship Id="rId89" Type="http://schemas.openxmlformats.org/officeDocument/2006/relationships/presProps" Target="presProps.xml"/><Relationship Id="rId7" Type="http://schemas.openxmlformats.org/officeDocument/2006/relationships/slide" Target="slides/slide6.xml"/><Relationship Id="rId92"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3.fntdata"/><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6.fntdata"/><Relationship Id="rId37" Type="http://schemas.openxmlformats.org/officeDocument/2006/relationships/font" Target="fonts/font11.fntdata"/><Relationship Id="rId40" Type="http://schemas.openxmlformats.org/officeDocument/2006/relationships/font" Target="fonts/font14.fntdata"/><Relationship Id="rId45" Type="http://schemas.openxmlformats.org/officeDocument/2006/relationships/font" Target="fonts/font19.fntdata"/><Relationship Id="rId87" Type="http://customschemas.google.com/relationships/presentationmetadata" Target="metadata"/><Relationship Id="rId5" Type="http://schemas.openxmlformats.org/officeDocument/2006/relationships/slide" Target="slides/slide4.xml"/><Relationship Id="rId90" Type="http://schemas.openxmlformats.org/officeDocument/2006/relationships/viewProps" Target="viewProps.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font" Target="fonts/font9.fntdata"/><Relationship Id="rId43" Type="http://schemas.openxmlformats.org/officeDocument/2006/relationships/font" Target="fonts/font17.fntdata"/><Relationship Id="rId48" Type="http://schemas.openxmlformats.org/officeDocument/2006/relationships/font" Target="fonts/font22.fntdata"/><Relationship Id="rId8" Type="http://schemas.openxmlformats.org/officeDocument/2006/relationships/slide" Target="slides/slide7.xml"/><Relationship Id="rId93" Type="http://schemas.microsoft.com/office/2016/11/relationships/changesInfo" Target="changesInfos/changesInfo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font" Target="fonts/font7.fntdata"/><Relationship Id="rId38" Type="http://schemas.openxmlformats.org/officeDocument/2006/relationships/font" Target="fonts/font12.fntdata"/><Relationship Id="rId46" Type="http://schemas.openxmlformats.org/officeDocument/2006/relationships/font" Target="fonts/font20.fntdata"/><Relationship Id="rId20" Type="http://schemas.openxmlformats.org/officeDocument/2006/relationships/slide" Target="slides/slide19.xml"/><Relationship Id="rId41" Type="http://schemas.openxmlformats.org/officeDocument/2006/relationships/font" Target="fonts/font15.fntdata"/><Relationship Id="rId88" Type="http://schemas.openxmlformats.org/officeDocument/2006/relationships/commentAuthors" Target="commentAuthors.xml"/><Relationship Id="rId9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36" Type="http://schemas.openxmlformats.org/officeDocument/2006/relationships/font" Target="fonts/font10.fntdata"/><Relationship Id="rId49" Type="http://schemas.openxmlformats.org/officeDocument/2006/relationships/font" Target="fonts/font23.fntdata"/><Relationship Id="rId10" Type="http://schemas.openxmlformats.org/officeDocument/2006/relationships/slide" Target="slides/slide9.xml"/><Relationship Id="rId31" Type="http://schemas.openxmlformats.org/officeDocument/2006/relationships/font" Target="fonts/font5.fntdata"/><Relationship Id="rId44" Type="http://schemas.openxmlformats.org/officeDocument/2006/relationships/font" Target="fonts/font18.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i Lohitha" userId="a980f4979e546b59" providerId="LiveId" clId="{6019A4FC-2E57-4DEE-B752-ABC34FA8C70A}"/>
    <pc:docChg chg="undo custSel addSld delSld modSld sldOrd">
      <pc:chgData name="Sai Lohitha" userId="a980f4979e546b59" providerId="LiveId" clId="{6019A4FC-2E57-4DEE-B752-ABC34FA8C70A}" dt="2025-02-04T04:51:10.785" v="291" actId="255"/>
      <pc:docMkLst>
        <pc:docMk/>
      </pc:docMkLst>
      <pc:sldChg chg="ord">
        <pc:chgData name="Sai Lohitha" userId="a980f4979e546b59" providerId="LiveId" clId="{6019A4FC-2E57-4DEE-B752-ABC34FA8C70A}" dt="2025-02-02T08:41:52.257" v="264"/>
        <pc:sldMkLst>
          <pc:docMk/>
          <pc:sldMk cId="0" sldId="301"/>
        </pc:sldMkLst>
      </pc:sldChg>
      <pc:sldChg chg="modSp mod">
        <pc:chgData name="Sai Lohitha" userId="a980f4979e546b59" providerId="LiveId" clId="{6019A4FC-2E57-4DEE-B752-ABC34FA8C70A}" dt="2025-02-04T04:49:17.052" v="279" actId="1076"/>
        <pc:sldMkLst>
          <pc:docMk/>
          <pc:sldMk cId="2761468039" sldId="303"/>
        </pc:sldMkLst>
        <pc:spChg chg="mod">
          <ac:chgData name="Sai Lohitha" userId="a980f4979e546b59" providerId="LiveId" clId="{6019A4FC-2E57-4DEE-B752-ABC34FA8C70A}" dt="2025-02-04T04:49:12.459" v="278" actId="1076"/>
          <ac:spMkLst>
            <pc:docMk/>
            <pc:sldMk cId="2761468039" sldId="303"/>
            <ac:spMk id="5" creationId="{67B823CE-7BA9-D714-A424-29AA44BD6144}"/>
          </ac:spMkLst>
        </pc:spChg>
        <pc:spChg chg="mod">
          <ac:chgData name="Sai Lohitha" userId="a980f4979e546b59" providerId="LiveId" clId="{6019A4FC-2E57-4DEE-B752-ABC34FA8C70A}" dt="2025-02-04T04:49:17.052" v="279" actId="1076"/>
          <ac:spMkLst>
            <pc:docMk/>
            <pc:sldMk cId="2761468039" sldId="303"/>
            <ac:spMk id="10" creationId="{23527913-7C54-D0E5-108A-E78205472068}"/>
          </ac:spMkLst>
        </pc:spChg>
      </pc:sldChg>
      <pc:sldChg chg="addSp modSp mod ord">
        <pc:chgData name="Sai Lohitha" userId="a980f4979e546b59" providerId="LiveId" clId="{6019A4FC-2E57-4DEE-B752-ABC34FA8C70A}" dt="2025-02-04T04:50:02.797" v="284" actId="2711"/>
        <pc:sldMkLst>
          <pc:docMk/>
          <pc:sldMk cId="567826158" sldId="307"/>
        </pc:sldMkLst>
        <pc:spChg chg="add">
          <ac:chgData name="Sai Lohitha" userId="a980f4979e546b59" providerId="LiveId" clId="{6019A4FC-2E57-4DEE-B752-ABC34FA8C70A}" dt="2025-02-02T08:40:54.586" v="255"/>
          <ac:spMkLst>
            <pc:docMk/>
            <pc:sldMk cId="567826158" sldId="307"/>
            <ac:spMk id="2" creationId="{22D3A220-33E4-FDEF-9D25-1B990C8A1B44}"/>
          </ac:spMkLst>
        </pc:spChg>
        <pc:spChg chg="mod">
          <ac:chgData name="Sai Lohitha" userId="a980f4979e546b59" providerId="LiveId" clId="{6019A4FC-2E57-4DEE-B752-ABC34FA8C70A}" dt="2025-02-04T04:50:02.797" v="284" actId="2711"/>
          <ac:spMkLst>
            <pc:docMk/>
            <pc:sldMk cId="567826158" sldId="307"/>
            <ac:spMk id="5" creationId="{8EB3901A-2C1A-A66B-C9AE-81E8FAFAB4FF}"/>
          </ac:spMkLst>
        </pc:spChg>
      </pc:sldChg>
      <pc:sldChg chg="modSp mod">
        <pc:chgData name="Sai Lohitha" userId="a980f4979e546b59" providerId="LiveId" clId="{6019A4FC-2E57-4DEE-B752-ABC34FA8C70A}" dt="2025-02-02T04:41:28.652" v="84" actId="113"/>
        <pc:sldMkLst>
          <pc:docMk/>
          <pc:sldMk cId="515458043" sldId="533"/>
        </pc:sldMkLst>
        <pc:spChg chg="mod">
          <ac:chgData name="Sai Lohitha" userId="a980f4979e546b59" providerId="LiveId" clId="{6019A4FC-2E57-4DEE-B752-ABC34FA8C70A}" dt="2025-02-02T04:41:28.652" v="84" actId="113"/>
          <ac:spMkLst>
            <pc:docMk/>
            <pc:sldMk cId="515458043" sldId="533"/>
            <ac:spMk id="2" creationId="{30EBC1B4-9E9B-A924-7123-D159F962F186}"/>
          </ac:spMkLst>
        </pc:spChg>
      </pc:sldChg>
      <pc:sldChg chg="modSp mod">
        <pc:chgData name="Sai Lohitha" userId="a980f4979e546b59" providerId="LiveId" clId="{6019A4FC-2E57-4DEE-B752-ABC34FA8C70A}" dt="2025-02-02T04:41:45.510" v="85" actId="20577"/>
        <pc:sldMkLst>
          <pc:docMk/>
          <pc:sldMk cId="1122624184" sldId="537"/>
        </pc:sldMkLst>
        <pc:spChg chg="mod">
          <ac:chgData name="Sai Lohitha" userId="a980f4979e546b59" providerId="LiveId" clId="{6019A4FC-2E57-4DEE-B752-ABC34FA8C70A}" dt="2025-02-02T04:41:45.510" v="85" actId="20577"/>
          <ac:spMkLst>
            <pc:docMk/>
            <pc:sldMk cId="1122624184" sldId="537"/>
            <ac:spMk id="2" creationId="{35D98D4D-833E-D0ED-AFC1-83D1A0D518F1}"/>
          </ac:spMkLst>
        </pc:spChg>
      </pc:sldChg>
      <pc:sldChg chg="modSp mod">
        <pc:chgData name="Sai Lohitha" userId="a980f4979e546b59" providerId="LiveId" clId="{6019A4FC-2E57-4DEE-B752-ABC34FA8C70A}" dt="2025-02-02T04:41:09.841" v="82" actId="122"/>
        <pc:sldMkLst>
          <pc:docMk/>
          <pc:sldMk cId="808534677" sldId="541"/>
        </pc:sldMkLst>
        <pc:spChg chg="mod">
          <ac:chgData name="Sai Lohitha" userId="a980f4979e546b59" providerId="LiveId" clId="{6019A4FC-2E57-4DEE-B752-ABC34FA8C70A}" dt="2025-02-02T04:41:09.841" v="82" actId="122"/>
          <ac:spMkLst>
            <pc:docMk/>
            <pc:sldMk cId="808534677" sldId="541"/>
            <ac:spMk id="2" creationId="{2A26DE3A-C6A8-B04C-3DA7-CD72E8CAB763}"/>
          </ac:spMkLst>
        </pc:spChg>
      </pc:sldChg>
      <pc:sldChg chg="new del">
        <pc:chgData name="Sai Lohitha" userId="a980f4979e546b59" providerId="LiveId" clId="{6019A4FC-2E57-4DEE-B752-ABC34FA8C70A}" dt="2025-02-02T04:27:18.589" v="21" actId="47"/>
        <pc:sldMkLst>
          <pc:docMk/>
          <pc:sldMk cId="1764706592" sldId="542"/>
        </pc:sldMkLst>
      </pc:sldChg>
      <pc:sldChg chg="modSp new mod">
        <pc:chgData name="Sai Lohitha" userId="a980f4979e546b59" providerId="LiveId" clId="{6019A4FC-2E57-4DEE-B752-ABC34FA8C70A}" dt="2025-02-02T04:31:53.092" v="29" actId="27636"/>
        <pc:sldMkLst>
          <pc:docMk/>
          <pc:sldMk cId="2119531241" sldId="543"/>
        </pc:sldMkLst>
        <pc:spChg chg="mod">
          <ac:chgData name="Sai Lohitha" userId="a980f4979e546b59" providerId="LiveId" clId="{6019A4FC-2E57-4DEE-B752-ABC34FA8C70A}" dt="2025-02-02T04:31:53.092" v="29" actId="27636"/>
          <ac:spMkLst>
            <pc:docMk/>
            <pc:sldMk cId="2119531241" sldId="543"/>
            <ac:spMk id="2" creationId="{A135DAD1-B5D0-64CA-7B17-1A092EA125E2}"/>
          </ac:spMkLst>
        </pc:spChg>
        <pc:spChg chg="mod">
          <ac:chgData name="Sai Lohitha" userId="a980f4979e546b59" providerId="LiveId" clId="{6019A4FC-2E57-4DEE-B752-ABC34FA8C70A}" dt="2025-02-02T04:27:02.516" v="20" actId="255"/>
          <ac:spMkLst>
            <pc:docMk/>
            <pc:sldMk cId="2119531241" sldId="543"/>
            <ac:spMk id="3" creationId="{ED0AEB5A-E3F2-EC5E-749C-133920F7CC74}"/>
          </ac:spMkLst>
        </pc:spChg>
      </pc:sldChg>
      <pc:sldChg chg="addSp delSp modSp new mod">
        <pc:chgData name="Sai Lohitha" userId="a980f4979e546b59" providerId="LiveId" clId="{6019A4FC-2E57-4DEE-B752-ABC34FA8C70A}" dt="2025-02-04T04:51:10.785" v="291" actId="255"/>
        <pc:sldMkLst>
          <pc:docMk/>
          <pc:sldMk cId="2591269071" sldId="544"/>
        </pc:sldMkLst>
        <pc:spChg chg="mod">
          <ac:chgData name="Sai Lohitha" userId="a980f4979e546b59" providerId="LiveId" clId="{6019A4FC-2E57-4DEE-B752-ABC34FA8C70A}" dt="2025-02-02T04:39:03.827" v="36" actId="122"/>
          <ac:spMkLst>
            <pc:docMk/>
            <pc:sldMk cId="2591269071" sldId="544"/>
            <ac:spMk id="2" creationId="{3D6319CB-94C5-FDF9-2791-2778B6DF7824}"/>
          </ac:spMkLst>
        </pc:spChg>
        <pc:spChg chg="add del mod">
          <ac:chgData name="Sai Lohitha" userId="a980f4979e546b59" providerId="LiveId" clId="{6019A4FC-2E57-4DEE-B752-ABC34FA8C70A}" dt="2025-02-02T08:34:27.850" v="242" actId="2711"/>
          <ac:spMkLst>
            <pc:docMk/>
            <pc:sldMk cId="2591269071" sldId="544"/>
            <ac:spMk id="3" creationId="{66C60555-D98B-02AD-2C33-05F5F066A85F}"/>
          </ac:spMkLst>
        </pc:spChg>
        <pc:spChg chg="add mod">
          <ac:chgData name="Sai Lohitha" userId="a980f4979e546b59" providerId="LiveId" clId="{6019A4FC-2E57-4DEE-B752-ABC34FA8C70A}" dt="2025-02-02T04:42:21.812" v="87"/>
          <ac:spMkLst>
            <pc:docMk/>
            <pc:sldMk cId="2591269071" sldId="544"/>
            <ac:spMk id="5" creationId="{BE01612A-1128-F685-AE1B-F06C330E398F}"/>
          </ac:spMkLst>
        </pc:spChg>
        <pc:spChg chg="add mod">
          <ac:chgData name="Sai Lohitha" userId="a980f4979e546b59" providerId="LiveId" clId="{6019A4FC-2E57-4DEE-B752-ABC34FA8C70A}" dt="2025-02-02T04:42:24.850" v="89"/>
          <ac:spMkLst>
            <pc:docMk/>
            <pc:sldMk cId="2591269071" sldId="544"/>
            <ac:spMk id="6" creationId="{853360B9-9936-1347-EF60-D2FF6F0E5DB5}"/>
          </ac:spMkLst>
        </pc:spChg>
        <pc:spChg chg="add mod">
          <ac:chgData name="Sai Lohitha" userId="a980f4979e546b59" providerId="LiveId" clId="{6019A4FC-2E57-4DEE-B752-ABC34FA8C70A}" dt="2025-02-02T05:03:18.079" v="93"/>
          <ac:spMkLst>
            <pc:docMk/>
            <pc:sldMk cId="2591269071" sldId="544"/>
            <ac:spMk id="7" creationId="{01A030C1-5B5D-14FA-49EC-7DA4D426B933}"/>
          </ac:spMkLst>
        </pc:spChg>
        <pc:spChg chg="add del mod">
          <ac:chgData name="Sai Lohitha" userId="a980f4979e546b59" providerId="LiveId" clId="{6019A4FC-2E57-4DEE-B752-ABC34FA8C70A}" dt="2025-02-02T08:32:00.881" v="232"/>
          <ac:spMkLst>
            <pc:docMk/>
            <pc:sldMk cId="2591269071" sldId="544"/>
            <ac:spMk id="10" creationId="{F4572F3D-80B4-663B-8D52-E3480E5D0781}"/>
          </ac:spMkLst>
        </pc:spChg>
        <pc:spChg chg="add del mod">
          <ac:chgData name="Sai Lohitha" userId="a980f4979e546b59" providerId="LiveId" clId="{6019A4FC-2E57-4DEE-B752-ABC34FA8C70A}" dt="2025-02-02T08:32:00.881" v="234"/>
          <ac:spMkLst>
            <pc:docMk/>
            <pc:sldMk cId="2591269071" sldId="544"/>
            <ac:spMk id="11" creationId="{682C3AEE-B28B-9736-6334-2E5E789D8109}"/>
          </ac:spMkLst>
        </pc:spChg>
        <pc:spChg chg="add mod">
          <ac:chgData name="Sai Lohitha" userId="a980f4979e546b59" providerId="LiveId" clId="{6019A4FC-2E57-4DEE-B752-ABC34FA8C70A}" dt="2025-02-04T04:51:10.785" v="291" actId="255"/>
          <ac:spMkLst>
            <pc:docMk/>
            <pc:sldMk cId="2591269071" sldId="544"/>
            <ac:spMk id="12" creationId="{1E70A757-F8D4-574A-ABAE-0842DCE41EF5}"/>
          </ac:spMkLst>
        </pc:spChg>
        <pc:spChg chg="add mod">
          <ac:chgData name="Sai Lohitha" userId="a980f4979e546b59" providerId="LiveId" clId="{6019A4FC-2E57-4DEE-B752-ABC34FA8C70A}" dt="2025-02-02T08:34:03.230" v="241" actId="20577"/>
          <ac:spMkLst>
            <pc:docMk/>
            <pc:sldMk cId="2591269071" sldId="544"/>
            <ac:spMk id="13" creationId="{7D4D277D-9638-7EF4-964F-1A75C0ABCA0D}"/>
          </ac:spMkLst>
        </pc:spChg>
        <pc:picChg chg="add del mod">
          <ac:chgData name="Sai Lohitha" userId="a980f4979e546b59" providerId="LiveId" clId="{6019A4FC-2E57-4DEE-B752-ABC34FA8C70A}" dt="2025-02-02T08:20:28.173" v="147" actId="478"/>
          <ac:picMkLst>
            <pc:docMk/>
            <pc:sldMk cId="2591269071" sldId="544"/>
            <ac:picMk id="6" creationId="{FB14FABB-E85F-160F-5703-8F080082D6FB}"/>
          </ac:picMkLst>
        </pc:picChg>
        <pc:picChg chg="add del mod">
          <ac:chgData name="Sai Lohitha" userId="a980f4979e546b59" providerId="LiveId" clId="{6019A4FC-2E57-4DEE-B752-ABC34FA8C70A}" dt="2025-02-02T08:27:28.303" v="164" actId="1076"/>
          <ac:picMkLst>
            <pc:docMk/>
            <pc:sldMk cId="2591269071" sldId="544"/>
            <ac:picMk id="9" creationId="{E1E64AD3-697F-471B-A7D7-496C336B5BC2}"/>
          </ac:picMkLst>
        </pc:picChg>
      </pc:sldChg>
      <pc:sldChg chg="addSp modSp new mod">
        <pc:chgData name="Sai Lohitha" userId="a980f4979e546b59" providerId="LiveId" clId="{6019A4FC-2E57-4DEE-B752-ABC34FA8C70A}" dt="2025-02-04T04:50:27.919" v="285" actId="1076"/>
        <pc:sldMkLst>
          <pc:docMk/>
          <pc:sldMk cId="3078305991" sldId="545"/>
        </pc:sldMkLst>
        <pc:spChg chg="mod">
          <ac:chgData name="Sai Lohitha" userId="a980f4979e546b59" providerId="LiveId" clId="{6019A4FC-2E57-4DEE-B752-ABC34FA8C70A}" dt="2025-02-02T07:50:24.985" v="144" actId="113"/>
          <ac:spMkLst>
            <pc:docMk/>
            <pc:sldMk cId="3078305991" sldId="545"/>
            <ac:spMk id="2" creationId="{BB4E1F2A-16ED-8603-7763-882B40B6129E}"/>
          </ac:spMkLst>
        </pc:spChg>
        <pc:spChg chg="mod">
          <ac:chgData name="Sai Lohitha" userId="a980f4979e546b59" providerId="LiveId" clId="{6019A4FC-2E57-4DEE-B752-ABC34FA8C70A}" dt="2025-02-04T04:50:27.919" v="285" actId="1076"/>
          <ac:spMkLst>
            <pc:docMk/>
            <pc:sldMk cId="3078305991" sldId="545"/>
            <ac:spMk id="3" creationId="{75BC8A17-BF90-7921-C3C9-F4F400FB2397}"/>
          </ac:spMkLst>
        </pc:spChg>
        <pc:picChg chg="add mod">
          <ac:chgData name="Sai Lohitha" userId="a980f4979e546b59" providerId="LiveId" clId="{6019A4FC-2E57-4DEE-B752-ABC34FA8C70A}" dt="2025-02-02T08:23:05.325" v="161" actId="1076"/>
          <ac:picMkLst>
            <pc:docMk/>
            <pc:sldMk cId="3078305991" sldId="545"/>
            <ac:picMk id="9" creationId="{E1E64AD3-697F-471B-A7D7-496C336B5BC2}"/>
          </ac:picMkLst>
        </pc:picChg>
      </pc:sldChg>
      <pc:sldChg chg="modSp mod">
        <pc:chgData name="Sai Lohitha" userId="a980f4979e546b59" providerId="LiveId" clId="{6019A4FC-2E57-4DEE-B752-ABC34FA8C70A}" dt="2025-02-04T04:49:54.004" v="283" actId="1076"/>
        <pc:sldMkLst>
          <pc:docMk/>
          <pc:sldMk cId="3713234445" sldId="546"/>
        </pc:sldMkLst>
        <pc:spChg chg="mod">
          <ac:chgData name="Sai Lohitha" userId="a980f4979e546b59" providerId="LiveId" clId="{6019A4FC-2E57-4DEE-B752-ABC34FA8C70A}" dt="2025-02-04T04:49:54.004" v="283" actId="1076"/>
          <ac:spMkLst>
            <pc:docMk/>
            <pc:sldMk cId="3713234445" sldId="546"/>
            <ac:spMk id="6" creationId="{6EEC0485-A576-F6C9-9DDD-E4ED3B921D13}"/>
          </ac:spMkLst>
        </pc:spChg>
      </pc:sldChg>
    </pc:docChg>
  </pc:docChgLst>
  <pc:docChgLst>
    <pc:chgData name="Sai Lohitha" userId="a980f4979e546b59" providerId="LiveId" clId="{CDBDA626-1D93-44E3-AB0F-D2DCB8BF6823}"/>
    <pc:docChg chg="undo custSel modSld">
      <pc:chgData name="Sai Lohitha" userId="a980f4979e546b59" providerId="LiveId" clId="{CDBDA626-1D93-44E3-AB0F-D2DCB8BF6823}" dt="2025-01-08T04:52:31.240" v="24" actId="20577"/>
      <pc:docMkLst>
        <pc:docMk/>
      </pc:docMkLst>
      <pc:sldChg chg="modSp mod">
        <pc:chgData name="Sai Lohitha" userId="a980f4979e546b59" providerId="LiveId" clId="{CDBDA626-1D93-44E3-AB0F-D2DCB8BF6823}" dt="2025-01-08T04:52:31.240" v="24" actId="20577"/>
        <pc:sldMkLst>
          <pc:docMk/>
          <pc:sldMk cId="1429641473" sldId="289"/>
        </pc:sldMkLst>
        <pc:spChg chg="mod">
          <ac:chgData name="Sai Lohitha" userId="a980f4979e546b59" providerId="LiveId" clId="{CDBDA626-1D93-44E3-AB0F-D2DCB8BF6823}" dt="2025-01-08T04:51:26.665" v="1" actId="20577"/>
          <ac:spMkLst>
            <pc:docMk/>
            <pc:sldMk cId="1429641473" sldId="289"/>
            <ac:spMk id="33" creationId="{A1111477-E886-23E8-64BD-4CADAD76379A}"/>
          </ac:spMkLst>
        </pc:spChg>
        <pc:spChg chg="mod">
          <ac:chgData name="Sai Lohitha" userId="a980f4979e546b59" providerId="LiveId" clId="{CDBDA626-1D93-44E3-AB0F-D2DCB8BF6823}" dt="2025-01-08T04:52:31.240" v="24" actId="20577"/>
          <ac:spMkLst>
            <pc:docMk/>
            <pc:sldMk cId="1429641473" sldId="289"/>
            <ac:spMk id="34" creationId="{4A9AEFFB-1A20-899A-F8E0-29DEDB267EF4}"/>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755F02E-3C08-AE1E-8586-E8E7CD09905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87E25FAD-57C3-48A0-8DDC-E6630F16213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7014F2F-8EAD-49A7-A8EF-9A8E9DCC375B}" type="datetimeFigureOut">
              <a:rPr lang="en-IN" smtClean="0"/>
              <a:t>04-02-2025</a:t>
            </a:fld>
            <a:endParaRPr lang="en-IN"/>
          </a:p>
        </p:txBody>
      </p:sp>
      <p:sp>
        <p:nvSpPr>
          <p:cNvPr id="4" name="Footer Placeholder 3">
            <a:extLst>
              <a:ext uri="{FF2B5EF4-FFF2-40B4-BE49-F238E27FC236}">
                <a16:creationId xmlns:a16="http://schemas.microsoft.com/office/drawing/2014/main" id="{2965DB5B-4D1B-4F17-4428-BC3F4594214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8B6874CE-76D5-C303-BA82-2A7E796E0B5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8454583-99CA-4BB1-8621-21CE87B92BEE}" type="slidenum">
              <a:rPr lang="en-IN" smtClean="0"/>
              <a:t>‹#›</a:t>
            </a:fld>
            <a:endParaRPr lang="en-IN"/>
          </a:p>
        </p:txBody>
      </p:sp>
    </p:spTree>
    <p:extLst>
      <p:ext uri="{BB962C8B-B14F-4D97-AF65-F5344CB8AC3E}">
        <p14:creationId xmlns:p14="http://schemas.microsoft.com/office/powerpoint/2010/main" val="132723353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lus Jakarta Sans"/>
                <a:ea typeface="Plus Jakarta Sans"/>
                <a:cs typeface="Plus Jakarta Sans"/>
                <a:sym typeface="Plus Jakarta Sa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lus Jakarta Sans"/>
                <a:ea typeface="Plus Jakarta Sans"/>
                <a:cs typeface="Plus Jakarta Sans"/>
                <a:sym typeface="Plus Jakarta Sa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lus Jakarta Sans"/>
                <a:ea typeface="Plus Jakarta Sans"/>
                <a:cs typeface="Plus Jakarta Sans"/>
                <a:sym typeface="Plus Jakarta Sans"/>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lus Jakarta Sans"/>
                <a:ea typeface="Plus Jakarta Sans"/>
                <a:cs typeface="Plus Jakarta Sans"/>
                <a:sym typeface="Plus Jakarta Sans"/>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lus Jakarta Sans"/>
                <a:ea typeface="Plus Jakarta Sans"/>
                <a:cs typeface="Plus Jakarta Sans"/>
                <a:sym typeface="Plus Jakarta Sans"/>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lus Jakarta Sans"/>
                <a:ea typeface="Plus Jakarta Sans"/>
                <a:cs typeface="Plus Jakarta Sans"/>
                <a:sym typeface="Plus Jakarta Sans"/>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lus Jakarta Sans"/>
                <a:ea typeface="Plus Jakarta Sans"/>
                <a:cs typeface="Plus Jakarta Sans"/>
                <a:sym typeface="Plus Jakarta Sans"/>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lus Jakarta Sans"/>
                <a:ea typeface="Plus Jakarta Sans"/>
                <a:cs typeface="Plus Jakarta Sans"/>
                <a:sym typeface="Plus Jakarta Sa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Plus Jakarta Sans"/>
                <a:ea typeface="Plus Jakarta Sans"/>
                <a:cs typeface="Plus Jakarta Sans"/>
                <a:sym typeface="Plus Jakarta Sans"/>
              </a:rPr>
              <a:t>‹#›</a:t>
            </a:fld>
            <a:endParaRPr sz="1200" b="0" i="0" u="none" strike="noStrike" cap="none">
              <a:solidFill>
                <a:schemeClr val="dk1"/>
              </a:solidFill>
              <a:latin typeface="Plus Jakarta Sans"/>
              <a:ea typeface="Plus Jakarta Sans"/>
              <a:cs typeface="Plus Jakarta Sans"/>
              <a:sym typeface="Plus Jakarta Sans"/>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a:extLst>
            <a:ext uri="{FF2B5EF4-FFF2-40B4-BE49-F238E27FC236}">
              <a16:creationId xmlns:a16="http://schemas.microsoft.com/office/drawing/2014/main" id="{4F5DA2E6-7F22-4241-BC20-FFB750256F3F}"/>
            </a:ext>
          </a:extLst>
        </p:cNvPr>
        <p:cNvGrpSpPr/>
        <p:nvPr/>
      </p:nvGrpSpPr>
      <p:grpSpPr>
        <a:xfrm>
          <a:off x="0" y="0"/>
          <a:ext cx="0" cy="0"/>
          <a:chOff x="0" y="0"/>
          <a:chExt cx="0" cy="0"/>
        </a:xfrm>
      </p:grpSpPr>
      <p:sp>
        <p:nvSpPr>
          <p:cNvPr id="108" name="Google Shape;108;p76:notes">
            <a:extLst>
              <a:ext uri="{FF2B5EF4-FFF2-40B4-BE49-F238E27FC236}">
                <a16:creationId xmlns:a16="http://schemas.microsoft.com/office/drawing/2014/main" id="{D982CAA8-A962-C840-8D2B-A34EF391996E}"/>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9" name="Google Shape;109;p76:notes">
            <a:extLst>
              <a:ext uri="{FF2B5EF4-FFF2-40B4-BE49-F238E27FC236}">
                <a16:creationId xmlns:a16="http://schemas.microsoft.com/office/drawing/2014/main" id="{9C1CB7E4-6815-AC32-2B8D-06EDAD164CFC}"/>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2669549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a:extLst>
            <a:ext uri="{FF2B5EF4-FFF2-40B4-BE49-F238E27FC236}">
              <a16:creationId xmlns:a16="http://schemas.microsoft.com/office/drawing/2014/main" id="{9E058B08-58E6-9F0F-DF87-5DED49A0DB0E}"/>
            </a:ext>
          </a:extLst>
        </p:cNvPr>
        <p:cNvGrpSpPr/>
        <p:nvPr/>
      </p:nvGrpSpPr>
      <p:grpSpPr>
        <a:xfrm>
          <a:off x="0" y="0"/>
          <a:ext cx="0" cy="0"/>
          <a:chOff x="0" y="0"/>
          <a:chExt cx="0" cy="0"/>
        </a:xfrm>
      </p:grpSpPr>
      <p:sp>
        <p:nvSpPr>
          <p:cNvPr id="108" name="Google Shape;108;p76:notes">
            <a:extLst>
              <a:ext uri="{FF2B5EF4-FFF2-40B4-BE49-F238E27FC236}">
                <a16:creationId xmlns:a16="http://schemas.microsoft.com/office/drawing/2014/main" id="{53096C82-8867-D00C-A568-BCD7CB58DAAC}"/>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09" name="Google Shape;109;p76:notes">
            <a:extLst>
              <a:ext uri="{FF2B5EF4-FFF2-40B4-BE49-F238E27FC236}">
                <a16:creationId xmlns:a16="http://schemas.microsoft.com/office/drawing/2014/main" id="{BAA3ED4A-F4DD-BC77-8BF5-0B54F9756B52}"/>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7406798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9"/>
        <p:cNvGrpSpPr/>
        <p:nvPr/>
      </p:nvGrpSpPr>
      <p:grpSpPr>
        <a:xfrm>
          <a:off x="0" y="0"/>
          <a:ext cx="0" cy="0"/>
          <a:chOff x="0" y="0"/>
          <a:chExt cx="0" cy="0"/>
        </a:xfrm>
      </p:grpSpPr>
      <p:sp>
        <p:nvSpPr>
          <p:cNvPr id="740" name="Google Shape;740;g2fee63df26b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41" name="Google Shape;741;g2fee63df26b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_Custom Layout">
  <p:cSld name="1_Custom Layout">
    <p:spTree>
      <p:nvGrpSpPr>
        <p:cNvPr id="1" name="Shape 23"/>
        <p:cNvGrpSpPr/>
        <p:nvPr/>
      </p:nvGrpSpPr>
      <p:grpSpPr>
        <a:xfrm>
          <a:off x="0" y="0"/>
          <a:ext cx="0" cy="0"/>
          <a:chOff x="0" y="0"/>
          <a:chExt cx="0" cy="0"/>
        </a:xfrm>
      </p:grpSpPr>
      <p:sp>
        <p:nvSpPr>
          <p:cNvPr id="24" name="Google Shape;24;p48"/>
          <p:cNvSpPr>
            <a:spLocks noGrp="1"/>
          </p:cNvSpPr>
          <p:nvPr>
            <p:ph type="pic" idx="2"/>
          </p:nvPr>
        </p:nvSpPr>
        <p:spPr>
          <a:xfrm>
            <a:off x="0" y="0"/>
            <a:ext cx="12192000" cy="6858000"/>
          </a:xfrm>
          <a:prstGeom prst="rect">
            <a:avLst/>
          </a:prstGeom>
          <a:solidFill>
            <a:srgbClr val="F2F2F2"/>
          </a:solidFill>
          <a:ln>
            <a:no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29_Title Slide">
  <p:cSld name="29_Title Slide">
    <p:spTree>
      <p:nvGrpSpPr>
        <p:cNvPr id="1" name="Shape 25"/>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General Content">
  <p:cSld name="General Content">
    <p:spTree>
      <p:nvGrpSpPr>
        <p:cNvPr id="1" name="Shape 26"/>
        <p:cNvGrpSpPr/>
        <p:nvPr/>
      </p:nvGrpSpPr>
      <p:grpSpPr>
        <a:xfrm>
          <a:off x="0" y="0"/>
          <a:ext cx="0" cy="0"/>
          <a:chOff x="0" y="0"/>
          <a:chExt cx="0" cy="0"/>
        </a:xfrm>
      </p:grpSpPr>
      <p:sp>
        <p:nvSpPr>
          <p:cNvPr id="27" name="Google Shape;27;g2f68141a545_0_445"/>
          <p:cNvSpPr/>
          <p:nvPr/>
        </p:nvSpPr>
        <p:spPr>
          <a:xfrm>
            <a:off x="0" y="2689"/>
            <a:ext cx="688500" cy="6858000"/>
          </a:xfrm>
          <a:prstGeom prst="rect">
            <a:avLst/>
          </a:prstGeom>
          <a:solidFill>
            <a:srgbClr val="059A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8" name="Google Shape;28;g2f68141a545_0_445"/>
          <p:cNvSpPr txBox="1">
            <a:spLocks noGrp="1"/>
          </p:cNvSpPr>
          <p:nvPr>
            <p:ph type="title"/>
          </p:nvPr>
        </p:nvSpPr>
        <p:spPr>
          <a:xfrm>
            <a:off x="850492" y="245369"/>
            <a:ext cx="7572600" cy="531000"/>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rgbClr val="037692"/>
              </a:buClr>
              <a:buSzPts val="2400"/>
              <a:buFont typeface="Poppins SemiBold"/>
              <a:buNone/>
              <a:defRPr sz="2400" b="0" i="0" u="none" strike="noStrike" cap="none">
                <a:solidFill>
                  <a:srgbClr val="037692"/>
                </a:solidFill>
                <a:latin typeface="Poppins SemiBold"/>
                <a:ea typeface="Poppins SemiBold"/>
                <a:cs typeface="Poppins SemiBold"/>
                <a:sym typeface="Poppins SemiBold"/>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pic>
        <p:nvPicPr>
          <p:cNvPr id="29" name="Google Shape;29;g2f68141a545_0_445"/>
          <p:cNvPicPr preferRelativeResize="0"/>
          <p:nvPr/>
        </p:nvPicPr>
        <p:blipFill rotWithShape="1">
          <a:blip r:embed="rId2">
            <a:alphaModFix/>
          </a:blip>
          <a:srcRect/>
          <a:stretch/>
        </p:blipFill>
        <p:spPr>
          <a:xfrm flipH="1">
            <a:off x="850490" y="902171"/>
            <a:ext cx="790813" cy="48294"/>
          </a:xfrm>
          <a:prstGeom prst="rect">
            <a:avLst/>
          </a:prstGeom>
          <a:noFill/>
          <a:ln>
            <a:noFill/>
          </a:ln>
        </p:spPr>
      </p:pic>
      <p:pic>
        <p:nvPicPr>
          <p:cNvPr id="30" name="Google Shape;30;g2f68141a545_0_445"/>
          <p:cNvPicPr preferRelativeResize="0"/>
          <p:nvPr/>
        </p:nvPicPr>
        <p:blipFill rotWithShape="1">
          <a:blip r:embed="rId3">
            <a:alphaModFix/>
          </a:blip>
          <a:srcRect/>
          <a:stretch/>
        </p:blipFill>
        <p:spPr>
          <a:xfrm>
            <a:off x="1010470" y="5707756"/>
            <a:ext cx="805981" cy="904875"/>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25_Title Slide">
  <p:cSld name="25_Title Slide">
    <p:spTree>
      <p:nvGrpSpPr>
        <p:cNvPr id="1" name="Shape 31"/>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2"/>
        <p:cNvGrpSpPr/>
        <p:nvPr/>
      </p:nvGrpSpPr>
      <p:grpSpPr>
        <a:xfrm>
          <a:off x="0" y="0"/>
          <a:ext cx="0" cy="0"/>
          <a:chOff x="0" y="0"/>
          <a:chExt cx="0" cy="0"/>
        </a:xfrm>
      </p:grpSpPr>
      <p:sp>
        <p:nvSpPr>
          <p:cNvPr id="33" name="Google Shape;33;g27884b107a2_2_166"/>
          <p:cNvSpPr txBox="1">
            <a:spLocks noGrp="1"/>
          </p:cNvSpPr>
          <p:nvPr>
            <p:ph type="title"/>
          </p:nvPr>
        </p:nvSpPr>
        <p:spPr>
          <a:xfrm>
            <a:off x="415600" y="593367"/>
            <a:ext cx="11360700" cy="763500"/>
          </a:xfrm>
          <a:prstGeom prst="rect">
            <a:avLst/>
          </a:prstGeom>
          <a:noFill/>
          <a:ln>
            <a:noFill/>
          </a:ln>
        </p:spPr>
        <p:txBody>
          <a:bodyPr spcFirstLastPara="1" wrap="square" lIns="91425" tIns="91425" rIns="91425" bIns="91425" anchor="t" anchorCtr="0">
            <a:normAutofit/>
          </a:bodyPr>
          <a:lstStyle>
            <a:lvl1pPr marR="0" lvl="0" algn="l" rtl="0">
              <a:lnSpc>
                <a:spcPct val="90000"/>
              </a:lnSpc>
              <a:spcBef>
                <a:spcPts val="0"/>
              </a:spcBef>
              <a:spcAft>
                <a:spcPts val="0"/>
              </a:spcAft>
              <a:buClr>
                <a:schemeClr val="dk1"/>
              </a:buClr>
              <a:buSzPts val="2800"/>
              <a:buFont typeface="Arial"/>
              <a:buNone/>
              <a:defRPr sz="1400" b="0" i="0" u="none" strike="noStrike" cap="none">
                <a:solidFill>
                  <a:srgbClr val="000000"/>
                </a:solidFill>
                <a:latin typeface="Aharoni"/>
                <a:ea typeface="Aharoni"/>
                <a:cs typeface="Aharoni"/>
                <a:sym typeface="Aharoni"/>
              </a:defRPr>
            </a:lvl1pPr>
            <a:lvl2pPr marR="0" lvl="1"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9pPr>
          </a:lstStyle>
          <a:p>
            <a:endParaRPr/>
          </a:p>
        </p:txBody>
      </p:sp>
      <p:sp>
        <p:nvSpPr>
          <p:cNvPr id="34" name="Google Shape;34;g27884b107a2_2_166"/>
          <p:cNvSpPr txBox="1">
            <a:spLocks noGrp="1"/>
          </p:cNvSpPr>
          <p:nvPr>
            <p:ph type="body" idx="1"/>
          </p:nvPr>
        </p:nvSpPr>
        <p:spPr>
          <a:xfrm>
            <a:off x="415600" y="1536633"/>
            <a:ext cx="11360700" cy="4555200"/>
          </a:xfrm>
          <a:prstGeom prst="rect">
            <a:avLst/>
          </a:prstGeom>
          <a:noFill/>
          <a:ln>
            <a:noFill/>
          </a:ln>
        </p:spPr>
        <p:txBody>
          <a:bodyPr spcFirstLastPara="1" wrap="square" lIns="91425" tIns="91425" rIns="91425" bIns="91425" anchor="t" anchorCtr="0">
            <a:normAutofit/>
          </a:bodyPr>
          <a:lstStyle>
            <a:lvl1pPr marL="457200" marR="0" lvl="0" indent="-342900" algn="l" rtl="0">
              <a:lnSpc>
                <a:spcPct val="120000"/>
              </a:lnSpc>
              <a:spcBef>
                <a:spcPts val="0"/>
              </a:spcBef>
              <a:spcAft>
                <a:spcPts val="0"/>
              </a:spcAft>
              <a:buClr>
                <a:schemeClr val="dk1"/>
              </a:buClr>
              <a:buSzPts val="1800"/>
              <a:buFont typeface="Arial"/>
              <a:buChar char="●"/>
              <a:defRPr sz="1400" b="0" i="0" u="none" strike="noStrike" cap="none">
                <a:solidFill>
                  <a:srgbClr val="000000"/>
                </a:solidFill>
                <a:latin typeface="Aharoni"/>
                <a:ea typeface="Aharoni"/>
                <a:cs typeface="Aharoni"/>
                <a:sym typeface="Aharoni"/>
              </a:defRPr>
            </a:lvl1pPr>
            <a:lvl2pPr marL="914400" marR="0" lvl="1" indent="-317500" algn="l" rtl="0">
              <a:lnSpc>
                <a:spcPct val="120000"/>
              </a:lnSpc>
              <a:spcBef>
                <a:spcPts val="0"/>
              </a:spcBef>
              <a:spcAft>
                <a:spcPts val="0"/>
              </a:spcAft>
              <a:buClr>
                <a:schemeClr val="dk1"/>
              </a:buClr>
              <a:buSzPts val="1400"/>
              <a:buFont typeface="Arial"/>
              <a:buChar char="○"/>
              <a:defRPr sz="1400" b="0" i="0" u="none" strike="noStrike" cap="none">
                <a:solidFill>
                  <a:srgbClr val="000000"/>
                </a:solidFill>
                <a:latin typeface="Arial"/>
                <a:ea typeface="Arial"/>
                <a:cs typeface="Arial"/>
                <a:sym typeface="Arial"/>
              </a:defRPr>
            </a:lvl2pPr>
            <a:lvl3pPr marL="1371600" marR="0" lvl="2" indent="-317500" algn="l" rtl="0">
              <a:lnSpc>
                <a:spcPct val="120000"/>
              </a:lnSpc>
              <a:spcBef>
                <a:spcPts val="0"/>
              </a:spcBef>
              <a:spcAft>
                <a:spcPts val="0"/>
              </a:spcAft>
              <a:buClr>
                <a:schemeClr val="dk1"/>
              </a:buClr>
              <a:buSzPts val="1400"/>
              <a:buFont typeface="Arial"/>
              <a:buChar char="■"/>
              <a:defRPr sz="1400" b="0" i="0" u="none" strike="noStrike" cap="none">
                <a:solidFill>
                  <a:srgbClr val="000000"/>
                </a:solidFill>
                <a:latin typeface="Arial"/>
                <a:ea typeface="Arial"/>
                <a:cs typeface="Arial"/>
                <a:sym typeface="Arial"/>
              </a:defRPr>
            </a:lvl3pPr>
            <a:lvl4pPr marL="1828800" marR="0" lvl="3" indent="-317500" algn="l" rtl="0">
              <a:lnSpc>
                <a:spcPct val="120000"/>
              </a:lnSpc>
              <a:spcBef>
                <a:spcPts val="0"/>
              </a:spcBef>
              <a:spcAft>
                <a:spcPts val="0"/>
              </a:spcAft>
              <a:buClr>
                <a:schemeClr val="dk1"/>
              </a:buClr>
              <a:buSzPts val="1400"/>
              <a:buFont typeface="Arial"/>
              <a:buChar char="●"/>
              <a:defRPr sz="1400" b="0" i="0" u="none" strike="noStrike" cap="none">
                <a:solidFill>
                  <a:srgbClr val="000000"/>
                </a:solidFill>
                <a:latin typeface="Arial"/>
                <a:ea typeface="Arial"/>
                <a:cs typeface="Arial"/>
                <a:sym typeface="Arial"/>
              </a:defRPr>
            </a:lvl4pPr>
            <a:lvl5pPr marL="2286000" marR="0" lvl="4" indent="-317500" algn="l" rtl="0">
              <a:lnSpc>
                <a:spcPct val="120000"/>
              </a:lnSpc>
              <a:spcBef>
                <a:spcPts val="0"/>
              </a:spcBef>
              <a:spcAft>
                <a:spcPts val="0"/>
              </a:spcAft>
              <a:buClr>
                <a:schemeClr val="dk1"/>
              </a:buClr>
              <a:buSzPts val="1400"/>
              <a:buFont typeface="Arial"/>
              <a:buChar char="○"/>
              <a:defRPr sz="1400" b="0" i="0" u="none" strike="noStrike" cap="none">
                <a:solidFill>
                  <a:srgbClr val="000000"/>
                </a:solidFill>
                <a:latin typeface="Arial"/>
                <a:ea typeface="Arial"/>
                <a:cs typeface="Arial"/>
                <a:sym typeface="Arial"/>
              </a:defRPr>
            </a:lvl5pPr>
            <a:lvl6pPr marL="2743200" marR="0" lvl="5" indent="-317500" algn="l" rtl="0">
              <a:lnSpc>
                <a:spcPct val="90000"/>
              </a:lnSpc>
              <a:spcBef>
                <a:spcPts val="0"/>
              </a:spcBef>
              <a:spcAft>
                <a:spcPts val="0"/>
              </a:spcAft>
              <a:buClr>
                <a:schemeClr val="dk1"/>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17500" algn="l" rtl="0">
              <a:lnSpc>
                <a:spcPct val="90000"/>
              </a:lnSpc>
              <a:spcBef>
                <a:spcPts val="0"/>
              </a:spcBef>
              <a:spcAft>
                <a:spcPts val="0"/>
              </a:spcAft>
              <a:buClr>
                <a:schemeClr val="dk1"/>
              </a:buClr>
              <a:buSzPts val="1400"/>
              <a:buFont typeface="Arial"/>
              <a:buChar char="●"/>
              <a:defRPr sz="1400" b="0" i="0" u="none" strike="noStrike" cap="none">
                <a:solidFill>
                  <a:srgbClr val="000000"/>
                </a:solidFill>
                <a:latin typeface="Arial"/>
                <a:ea typeface="Arial"/>
                <a:cs typeface="Arial"/>
                <a:sym typeface="Arial"/>
              </a:defRPr>
            </a:lvl7pPr>
            <a:lvl8pPr marL="3657600" marR="0" lvl="7" indent="-317500" algn="l" rtl="0">
              <a:lnSpc>
                <a:spcPct val="90000"/>
              </a:lnSpc>
              <a:spcBef>
                <a:spcPts val="0"/>
              </a:spcBef>
              <a:spcAft>
                <a:spcPts val="0"/>
              </a:spcAft>
              <a:buClr>
                <a:schemeClr val="dk1"/>
              </a:buClr>
              <a:buSzPts val="1400"/>
              <a:buFont typeface="Arial"/>
              <a:buChar char="○"/>
              <a:defRPr sz="1400" b="0" i="0" u="none" strike="noStrike" cap="none">
                <a:solidFill>
                  <a:srgbClr val="000000"/>
                </a:solidFill>
                <a:latin typeface="Arial"/>
                <a:ea typeface="Arial"/>
                <a:cs typeface="Arial"/>
                <a:sym typeface="Arial"/>
              </a:defRPr>
            </a:lvl8pPr>
            <a:lvl9pPr marL="4114800" marR="0" lvl="8" indent="-317500" algn="l" rtl="0">
              <a:lnSpc>
                <a:spcPct val="90000"/>
              </a:lnSpc>
              <a:spcBef>
                <a:spcPts val="0"/>
              </a:spcBef>
              <a:spcAft>
                <a:spcPts val="0"/>
              </a:spcAft>
              <a:buClr>
                <a:schemeClr val="dk1"/>
              </a:buClr>
              <a:buSzPts val="14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5" name="Google Shape;35;g27884b107a2_2_166"/>
          <p:cNvSpPr txBox="1">
            <a:spLocks noGrp="1"/>
          </p:cNvSpPr>
          <p:nvPr>
            <p:ph type="sldNum" idx="12"/>
          </p:nvPr>
        </p:nvSpPr>
        <p:spPr>
          <a:xfrm>
            <a:off x="11296611" y="6217623"/>
            <a:ext cx="731700" cy="5247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chemeClr val="dk1"/>
              </a:buClr>
              <a:buSzPts val="900"/>
              <a:buFont typeface="Arial"/>
              <a:buNone/>
              <a:defRPr sz="900" b="0" i="0" u="none" strike="noStrike" cap="none">
                <a:solidFill>
                  <a:schemeClr val="dk1"/>
                </a:solidFill>
                <a:latin typeface="Aharoni"/>
                <a:ea typeface="Aharoni"/>
                <a:cs typeface="Aharoni"/>
                <a:sym typeface="Aharoni"/>
              </a:defRPr>
            </a:lvl1pPr>
            <a:lvl2pPr marL="0" marR="0" lvl="1" indent="0" algn="r" rtl="0">
              <a:lnSpc>
                <a:spcPct val="100000"/>
              </a:lnSpc>
              <a:spcBef>
                <a:spcPts val="0"/>
              </a:spcBef>
              <a:spcAft>
                <a:spcPts val="0"/>
              </a:spcAft>
              <a:buClr>
                <a:schemeClr val="dk1"/>
              </a:buClr>
              <a:buSzPts val="900"/>
              <a:buFont typeface="Arial"/>
              <a:buNone/>
              <a:defRPr sz="900" b="0" i="0" u="none" strike="noStrike" cap="none">
                <a:solidFill>
                  <a:schemeClr val="dk1"/>
                </a:solidFill>
                <a:latin typeface="Aharoni"/>
                <a:ea typeface="Aharoni"/>
                <a:cs typeface="Aharoni"/>
                <a:sym typeface="Aharoni"/>
              </a:defRPr>
            </a:lvl2pPr>
            <a:lvl3pPr marL="0" marR="0" lvl="2" indent="0" algn="r" rtl="0">
              <a:lnSpc>
                <a:spcPct val="100000"/>
              </a:lnSpc>
              <a:spcBef>
                <a:spcPts val="0"/>
              </a:spcBef>
              <a:spcAft>
                <a:spcPts val="0"/>
              </a:spcAft>
              <a:buClr>
                <a:schemeClr val="dk1"/>
              </a:buClr>
              <a:buSzPts val="900"/>
              <a:buFont typeface="Arial"/>
              <a:buNone/>
              <a:defRPr sz="900" b="0" i="0" u="none" strike="noStrike" cap="none">
                <a:solidFill>
                  <a:schemeClr val="dk1"/>
                </a:solidFill>
                <a:latin typeface="Aharoni"/>
                <a:ea typeface="Aharoni"/>
                <a:cs typeface="Aharoni"/>
                <a:sym typeface="Aharoni"/>
              </a:defRPr>
            </a:lvl3pPr>
            <a:lvl4pPr marL="0" marR="0" lvl="3" indent="0" algn="r" rtl="0">
              <a:lnSpc>
                <a:spcPct val="100000"/>
              </a:lnSpc>
              <a:spcBef>
                <a:spcPts val="0"/>
              </a:spcBef>
              <a:spcAft>
                <a:spcPts val="0"/>
              </a:spcAft>
              <a:buClr>
                <a:schemeClr val="dk1"/>
              </a:buClr>
              <a:buSzPts val="900"/>
              <a:buFont typeface="Arial"/>
              <a:buNone/>
              <a:defRPr sz="900" b="0" i="0" u="none" strike="noStrike" cap="none">
                <a:solidFill>
                  <a:schemeClr val="dk1"/>
                </a:solidFill>
                <a:latin typeface="Aharoni"/>
                <a:ea typeface="Aharoni"/>
                <a:cs typeface="Aharoni"/>
                <a:sym typeface="Aharoni"/>
              </a:defRPr>
            </a:lvl4pPr>
            <a:lvl5pPr marL="0" marR="0" lvl="4" indent="0" algn="r" rtl="0">
              <a:lnSpc>
                <a:spcPct val="100000"/>
              </a:lnSpc>
              <a:spcBef>
                <a:spcPts val="0"/>
              </a:spcBef>
              <a:spcAft>
                <a:spcPts val="0"/>
              </a:spcAft>
              <a:buClr>
                <a:schemeClr val="dk1"/>
              </a:buClr>
              <a:buSzPts val="900"/>
              <a:buFont typeface="Arial"/>
              <a:buNone/>
              <a:defRPr sz="900" b="0" i="0" u="none" strike="noStrike" cap="none">
                <a:solidFill>
                  <a:schemeClr val="dk1"/>
                </a:solidFill>
                <a:latin typeface="Aharoni"/>
                <a:ea typeface="Aharoni"/>
                <a:cs typeface="Aharoni"/>
                <a:sym typeface="Aharoni"/>
              </a:defRPr>
            </a:lvl5pPr>
            <a:lvl6pPr marL="0" marR="0" lvl="5" indent="0" algn="r" rtl="0">
              <a:lnSpc>
                <a:spcPct val="100000"/>
              </a:lnSpc>
              <a:spcBef>
                <a:spcPts val="0"/>
              </a:spcBef>
              <a:spcAft>
                <a:spcPts val="0"/>
              </a:spcAft>
              <a:buClr>
                <a:schemeClr val="dk1"/>
              </a:buClr>
              <a:buSzPts val="900"/>
              <a:buFont typeface="Arial"/>
              <a:buNone/>
              <a:defRPr sz="900" b="0" i="0" u="none" strike="noStrike" cap="none">
                <a:solidFill>
                  <a:schemeClr val="dk1"/>
                </a:solidFill>
                <a:latin typeface="Aharoni"/>
                <a:ea typeface="Aharoni"/>
                <a:cs typeface="Aharoni"/>
                <a:sym typeface="Aharoni"/>
              </a:defRPr>
            </a:lvl6pPr>
            <a:lvl7pPr marL="0" marR="0" lvl="6" indent="0" algn="r" rtl="0">
              <a:lnSpc>
                <a:spcPct val="100000"/>
              </a:lnSpc>
              <a:spcBef>
                <a:spcPts val="0"/>
              </a:spcBef>
              <a:spcAft>
                <a:spcPts val="0"/>
              </a:spcAft>
              <a:buClr>
                <a:schemeClr val="dk1"/>
              </a:buClr>
              <a:buSzPts val="900"/>
              <a:buFont typeface="Arial"/>
              <a:buNone/>
              <a:defRPr sz="900" b="0" i="0" u="none" strike="noStrike" cap="none">
                <a:solidFill>
                  <a:schemeClr val="dk1"/>
                </a:solidFill>
                <a:latin typeface="Aharoni"/>
                <a:ea typeface="Aharoni"/>
                <a:cs typeface="Aharoni"/>
                <a:sym typeface="Aharoni"/>
              </a:defRPr>
            </a:lvl7pPr>
            <a:lvl8pPr marL="0" marR="0" lvl="7" indent="0" algn="r" rtl="0">
              <a:lnSpc>
                <a:spcPct val="100000"/>
              </a:lnSpc>
              <a:spcBef>
                <a:spcPts val="0"/>
              </a:spcBef>
              <a:spcAft>
                <a:spcPts val="0"/>
              </a:spcAft>
              <a:buClr>
                <a:schemeClr val="dk1"/>
              </a:buClr>
              <a:buSzPts val="900"/>
              <a:buFont typeface="Arial"/>
              <a:buNone/>
              <a:defRPr sz="900" b="0" i="0" u="none" strike="noStrike" cap="none">
                <a:solidFill>
                  <a:schemeClr val="dk1"/>
                </a:solidFill>
                <a:latin typeface="Aharoni"/>
                <a:ea typeface="Aharoni"/>
                <a:cs typeface="Aharoni"/>
                <a:sym typeface="Aharoni"/>
              </a:defRPr>
            </a:lvl8pPr>
            <a:lvl9pPr marL="0" marR="0" lvl="8" indent="0" algn="r" rtl="0">
              <a:lnSpc>
                <a:spcPct val="100000"/>
              </a:lnSpc>
              <a:spcBef>
                <a:spcPts val="0"/>
              </a:spcBef>
              <a:spcAft>
                <a:spcPts val="0"/>
              </a:spcAft>
              <a:buClr>
                <a:schemeClr val="dk1"/>
              </a:buClr>
              <a:buSzPts val="900"/>
              <a:buFont typeface="Arial"/>
              <a:buNone/>
              <a:defRPr sz="900" b="0" i="0" u="none" strike="noStrike" cap="none">
                <a:solidFill>
                  <a:schemeClr val="dk1"/>
                </a:solidFill>
                <a:latin typeface="Aharoni"/>
                <a:ea typeface="Aharoni"/>
                <a:cs typeface="Aharoni"/>
                <a:sym typeface="Aharon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36"/>
        <p:cNvGrpSpPr/>
        <p:nvPr/>
      </p:nvGrpSpPr>
      <p:grpSpPr>
        <a:xfrm>
          <a:off x="0" y="0"/>
          <a:ext cx="0" cy="0"/>
          <a:chOff x="0" y="0"/>
          <a:chExt cx="0" cy="0"/>
        </a:xfrm>
      </p:grpSpPr>
      <p:sp>
        <p:nvSpPr>
          <p:cNvPr id="37" name="Google Shape;37;g27884b107a2_0_178"/>
          <p:cNvSpPr>
            <a:spLocks noGrp="1"/>
          </p:cNvSpPr>
          <p:nvPr>
            <p:ph type="pic" idx="2"/>
          </p:nvPr>
        </p:nvSpPr>
        <p:spPr>
          <a:xfrm>
            <a:off x="1055687" y="1268413"/>
            <a:ext cx="4319700" cy="5040300"/>
          </a:xfrm>
          <a:prstGeom prst="rect">
            <a:avLst/>
          </a:prstGeom>
          <a:solidFill>
            <a:srgbClr val="F2F2F2"/>
          </a:solidFill>
          <a:ln>
            <a:no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32_Title Slide">
  <p:cSld name="32_Title Slide">
    <p:spTree>
      <p:nvGrpSpPr>
        <p:cNvPr id="1" name="Shape 38"/>
        <p:cNvGrpSpPr/>
        <p:nvPr/>
      </p:nvGrpSpPr>
      <p:grpSpPr>
        <a:xfrm>
          <a:off x="0" y="0"/>
          <a:ext cx="0" cy="0"/>
          <a:chOff x="0" y="0"/>
          <a:chExt cx="0" cy="0"/>
        </a:xfrm>
      </p:grpSpPr>
      <p:sp>
        <p:nvSpPr>
          <p:cNvPr id="39" name="Google Shape;39;p85"/>
          <p:cNvSpPr/>
          <p:nvPr/>
        </p:nvSpPr>
        <p:spPr>
          <a:xfrm>
            <a:off x="6096000" y="3753134"/>
            <a:ext cx="6096000" cy="2555591"/>
          </a:xfrm>
          <a:prstGeom prst="rect">
            <a:avLst/>
          </a:prstGeom>
          <a:gradFill>
            <a:gsLst>
              <a:gs pos="0">
                <a:schemeClr val="accent2"/>
              </a:gs>
              <a:gs pos="96000">
                <a:srgbClr val="EA641A"/>
              </a:gs>
              <a:gs pos="100000">
                <a:srgbClr val="EA641A"/>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Plus Jakarta Sans"/>
              <a:ea typeface="Plus Jakarta Sans"/>
              <a:cs typeface="Plus Jakarta Sans"/>
              <a:sym typeface="Plus Jakarta Sans"/>
            </a:endParaRPr>
          </a:p>
        </p:txBody>
      </p:sp>
      <p:sp>
        <p:nvSpPr>
          <p:cNvPr id="40" name="Google Shape;40;p85"/>
          <p:cNvSpPr>
            <a:spLocks noGrp="1"/>
          </p:cNvSpPr>
          <p:nvPr>
            <p:ph type="pic" idx="2"/>
          </p:nvPr>
        </p:nvSpPr>
        <p:spPr>
          <a:xfrm>
            <a:off x="6816725" y="1268413"/>
            <a:ext cx="2381023" cy="2976935"/>
          </a:xfrm>
          <a:prstGeom prst="rect">
            <a:avLst/>
          </a:prstGeom>
          <a:solidFill>
            <a:srgbClr val="F2F2F2"/>
          </a:solidFill>
          <a:ln>
            <a:noFill/>
          </a:ln>
        </p:spPr>
      </p:sp>
      <p:sp>
        <p:nvSpPr>
          <p:cNvPr id="41" name="Google Shape;41;p85"/>
          <p:cNvSpPr>
            <a:spLocks noGrp="1"/>
          </p:cNvSpPr>
          <p:nvPr>
            <p:ph type="pic" idx="3"/>
          </p:nvPr>
        </p:nvSpPr>
        <p:spPr>
          <a:xfrm>
            <a:off x="9476015" y="1268413"/>
            <a:ext cx="2381023" cy="2976935"/>
          </a:xfrm>
          <a:prstGeom prst="rect">
            <a:avLst/>
          </a:prstGeom>
          <a:solidFill>
            <a:srgbClr val="F2F2F2"/>
          </a:solidFill>
          <a:ln>
            <a:no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42"/>
        <p:cNvGrpSpPr/>
        <p:nvPr/>
      </p:nvGrpSpPr>
      <p:grpSpPr>
        <a:xfrm>
          <a:off x="0" y="0"/>
          <a:ext cx="0" cy="0"/>
          <a:chOff x="0" y="0"/>
          <a:chExt cx="0" cy="0"/>
        </a:xfrm>
      </p:grpSpPr>
      <p:sp>
        <p:nvSpPr>
          <p:cNvPr id="43" name="Google Shape;43;g27884b107a2_0_115"/>
          <p:cNvSpPr txBox="1">
            <a:spLocks noGrp="1"/>
          </p:cNvSpPr>
          <p:nvPr>
            <p:ph type="ctrTitle"/>
          </p:nvPr>
        </p:nvSpPr>
        <p:spPr>
          <a:xfrm>
            <a:off x="1524000" y="1122363"/>
            <a:ext cx="9144000" cy="2387700"/>
          </a:xfrm>
          <a:prstGeom prst="rect">
            <a:avLst/>
          </a:prstGeom>
          <a:noFill/>
          <a:ln>
            <a:noFill/>
          </a:ln>
        </p:spPr>
        <p:txBody>
          <a:bodyPr spcFirstLastPara="1" wrap="square" lIns="91425" tIns="45700" rIns="91425" bIns="45700" anchor="b" anchorCtr="0">
            <a:normAutofit/>
          </a:bodyPr>
          <a:lstStyle>
            <a:lvl1pPr marR="0" lvl="0" algn="ctr" rtl="0">
              <a:lnSpc>
                <a:spcPct val="90000"/>
              </a:lnSpc>
              <a:spcBef>
                <a:spcPts val="0"/>
              </a:spcBef>
              <a:spcAft>
                <a:spcPts val="0"/>
              </a:spcAft>
              <a:buClr>
                <a:schemeClr val="dk1"/>
              </a:buClr>
              <a:buSzPts val="6000"/>
              <a:buFont typeface="Calibri"/>
              <a:buChar char="●"/>
              <a:defRPr sz="6000" b="0" i="0" u="none" strike="noStrike" cap="none">
                <a:solidFill>
                  <a:srgbClr val="000000"/>
                </a:solidFill>
                <a:latin typeface="Aharoni"/>
                <a:ea typeface="Aharoni"/>
                <a:cs typeface="Aharoni"/>
                <a:sym typeface="Aharoni"/>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 name="Google Shape;44;g27884b107a2_0_115"/>
          <p:cNvSpPr txBox="1">
            <a:spLocks noGrp="1"/>
          </p:cNvSpPr>
          <p:nvPr>
            <p:ph type="subTitle" idx="1"/>
          </p:nvPr>
        </p:nvSpPr>
        <p:spPr>
          <a:xfrm>
            <a:off x="1524000" y="3602038"/>
            <a:ext cx="9144000" cy="1655700"/>
          </a:xfrm>
          <a:prstGeom prst="rect">
            <a:avLst/>
          </a:prstGeom>
          <a:noFill/>
          <a:ln>
            <a:noFill/>
          </a:ln>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dk1"/>
              </a:buClr>
              <a:buSzPts val="2400"/>
              <a:buFont typeface="Arial"/>
              <a:buNone/>
              <a:defRPr sz="2400" b="0" i="0" u="none" strike="noStrike" cap="none">
                <a:solidFill>
                  <a:srgbClr val="000000"/>
                </a:solidFill>
                <a:latin typeface="Aharoni"/>
                <a:ea typeface="Aharoni"/>
                <a:cs typeface="Aharoni"/>
                <a:sym typeface="Aharoni"/>
              </a:defRPr>
            </a:lvl1pPr>
            <a:lvl2pPr marR="0" lvl="1" algn="ctr" rtl="0">
              <a:lnSpc>
                <a:spcPct val="90000"/>
              </a:lnSpc>
              <a:spcBef>
                <a:spcPts val="500"/>
              </a:spcBef>
              <a:spcAft>
                <a:spcPts val="0"/>
              </a:spcAft>
              <a:buClr>
                <a:schemeClr val="dk1"/>
              </a:buClr>
              <a:buSzPts val="2000"/>
              <a:buFont typeface="Arial"/>
              <a:buNone/>
              <a:defRPr sz="2000" b="0" i="0" u="none" strike="noStrike" cap="none">
                <a:solidFill>
                  <a:srgbClr val="000000"/>
                </a:solidFill>
                <a:latin typeface="Arial"/>
                <a:ea typeface="Arial"/>
                <a:cs typeface="Arial"/>
                <a:sym typeface="Arial"/>
              </a:defRPr>
            </a:lvl2pPr>
            <a:lvl3pPr marR="0" lvl="2" algn="ctr" rtl="0">
              <a:lnSpc>
                <a:spcPct val="90000"/>
              </a:lnSpc>
              <a:spcBef>
                <a:spcPts val="500"/>
              </a:spcBef>
              <a:spcAft>
                <a:spcPts val="0"/>
              </a:spcAft>
              <a:buClr>
                <a:schemeClr val="dk1"/>
              </a:buClr>
              <a:buSzPts val="1800"/>
              <a:buFont typeface="Arial"/>
              <a:buNone/>
              <a:defRPr sz="1800" b="0" i="0" u="none" strike="noStrike" cap="none">
                <a:solidFill>
                  <a:srgbClr val="000000"/>
                </a:solidFill>
                <a:latin typeface="Arial"/>
                <a:ea typeface="Arial"/>
                <a:cs typeface="Arial"/>
                <a:sym typeface="Arial"/>
              </a:defRPr>
            </a:lvl3pPr>
            <a:lvl4pPr marR="0" lvl="3" algn="ctr" rtl="0">
              <a:lnSpc>
                <a:spcPct val="90000"/>
              </a:lnSpc>
              <a:spcBef>
                <a:spcPts val="500"/>
              </a:spcBef>
              <a:spcAft>
                <a:spcPts val="0"/>
              </a:spcAft>
              <a:buClr>
                <a:schemeClr val="dk1"/>
              </a:buClr>
              <a:buSzPts val="1600"/>
              <a:buFont typeface="Arial"/>
              <a:buNone/>
              <a:defRPr sz="1600" b="0" i="0" u="none" strike="noStrike" cap="none">
                <a:solidFill>
                  <a:srgbClr val="000000"/>
                </a:solidFill>
                <a:latin typeface="Arial"/>
                <a:ea typeface="Arial"/>
                <a:cs typeface="Arial"/>
                <a:sym typeface="Arial"/>
              </a:defRPr>
            </a:lvl4pPr>
            <a:lvl5pPr marR="0" lvl="4" algn="ctr" rtl="0">
              <a:lnSpc>
                <a:spcPct val="90000"/>
              </a:lnSpc>
              <a:spcBef>
                <a:spcPts val="500"/>
              </a:spcBef>
              <a:spcAft>
                <a:spcPts val="0"/>
              </a:spcAft>
              <a:buClr>
                <a:schemeClr val="dk1"/>
              </a:buClr>
              <a:buSzPts val="1600"/>
              <a:buFont typeface="Arial"/>
              <a:buNone/>
              <a:defRPr sz="1600" b="0" i="0" u="none" strike="noStrike" cap="none">
                <a:solidFill>
                  <a:srgbClr val="000000"/>
                </a:solidFill>
                <a:latin typeface="Arial"/>
                <a:ea typeface="Arial"/>
                <a:cs typeface="Arial"/>
                <a:sym typeface="Arial"/>
              </a:defRPr>
            </a:lvl5pPr>
            <a:lvl6pPr marR="0" lvl="5" algn="ctr" rtl="0">
              <a:lnSpc>
                <a:spcPct val="90000"/>
              </a:lnSpc>
              <a:spcBef>
                <a:spcPts val="500"/>
              </a:spcBef>
              <a:spcAft>
                <a:spcPts val="0"/>
              </a:spcAft>
              <a:buClr>
                <a:schemeClr val="dk1"/>
              </a:buClr>
              <a:buSzPts val="1600"/>
              <a:buFont typeface="Arial"/>
              <a:buNone/>
              <a:defRPr sz="1600" b="0" i="0" u="none" strike="noStrike" cap="none">
                <a:solidFill>
                  <a:srgbClr val="000000"/>
                </a:solidFill>
                <a:latin typeface="Arial"/>
                <a:ea typeface="Arial"/>
                <a:cs typeface="Arial"/>
                <a:sym typeface="Arial"/>
              </a:defRPr>
            </a:lvl6pPr>
            <a:lvl7pPr marR="0" lvl="6" algn="ctr" rtl="0">
              <a:lnSpc>
                <a:spcPct val="90000"/>
              </a:lnSpc>
              <a:spcBef>
                <a:spcPts val="500"/>
              </a:spcBef>
              <a:spcAft>
                <a:spcPts val="0"/>
              </a:spcAft>
              <a:buClr>
                <a:schemeClr val="dk1"/>
              </a:buClr>
              <a:buSzPts val="1600"/>
              <a:buFont typeface="Arial"/>
              <a:buNone/>
              <a:defRPr sz="1600" b="0" i="0" u="none" strike="noStrike" cap="none">
                <a:solidFill>
                  <a:srgbClr val="000000"/>
                </a:solidFill>
                <a:latin typeface="Arial"/>
                <a:ea typeface="Arial"/>
                <a:cs typeface="Arial"/>
                <a:sym typeface="Arial"/>
              </a:defRPr>
            </a:lvl7pPr>
            <a:lvl8pPr marR="0" lvl="7" algn="ctr" rtl="0">
              <a:lnSpc>
                <a:spcPct val="90000"/>
              </a:lnSpc>
              <a:spcBef>
                <a:spcPts val="500"/>
              </a:spcBef>
              <a:spcAft>
                <a:spcPts val="0"/>
              </a:spcAft>
              <a:buClr>
                <a:schemeClr val="dk1"/>
              </a:buClr>
              <a:buSzPts val="1600"/>
              <a:buFont typeface="Arial"/>
              <a:buNone/>
              <a:defRPr sz="1600" b="0" i="0" u="none" strike="noStrike" cap="none">
                <a:solidFill>
                  <a:srgbClr val="000000"/>
                </a:solidFill>
                <a:latin typeface="Arial"/>
                <a:ea typeface="Arial"/>
                <a:cs typeface="Arial"/>
                <a:sym typeface="Arial"/>
              </a:defRPr>
            </a:lvl8pPr>
            <a:lvl9pPr marR="0" lvl="8" algn="ctr" rtl="0">
              <a:lnSpc>
                <a:spcPct val="90000"/>
              </a:lnSpc>
              <a:spcBef>
                <a:spcPts val="500"/>
              </a:spcBef>
              <a:spcAft>
                <a:spcPts val="0"/>
              </a:spcAft>
              <a:buClr>
                <a:schemeClr val="dk1"/>
              </a:buClr>
              <a:buSzPts val="1600"/>
              <a:buFont typeface="Arial"/>
              <a:buNone/>
              <a:defRPr sz="1600" b="0" i="0" u="none" strike="noStrike" cap="none">
                <a:solidFill>
                  <a:srgbClr val="000000"/>
                </a:solidFill>
                <a:latin typeface="Arial"/>
                <a:ea typeface="Arial"/>
                <a:cs typeface="Arial"/>
                <a:sym typeface="Arial"/>
              </a:defRPr>
            </a:lvl9pPr>
          </a:lstStyle>
          <a:p>
            <a:endParaRPr/>
          </a:p>
        </p:txBody>
      </p:sp>
      <p:sp>
        <p:nvSpPr>
          <p:cNvPr id="45" name="Google Shape;45;g27884b107a2_0_115"/>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haroni"/>
                <a:ea typeface="Aharoni"/>
                <a:cs typeface="Aharoni"/>
                <a:sym typeface="Aharoni"/>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 name="Google Shape;46;g27884b107a2_0_115"/>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haroni"/>
                <a:ea typeface="Aharoni"/>
                <a:cs typeface="Aharoni"/>
                <a:sym typeface="Aharoni"/>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 name="Google Shape;47;g27884b107a2_0_115"/>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haroni"/>
                <a:ea typeface="Aharoni"/>
                <a:cs typeface="Aharoni"/>
                <a:sym typeface="Aharoni"/>
              </a:defRPr>
            </a:lvl1pPr>
            <a:lvl2pPr marL="0" marR="0" lvl="1"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haroni"/>
                <a:ea typeface="Aharoni"/>
                <a:cs typeface="Aharoni"/>
                <a:sym typeface="Aharoni"/>
              </a:defRPr>
            </a:lvl2pPr>
            <a:lvl3pPr marL="0" marR="0" lvl="2"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haroni"/>
                <a:ea typeface="Aharoni"/>
                <a:cs typeface="Aharoni"/>
                <a:sym typeface="Aharoni"/>
              </a:defRPr>
            </a:lvl3pPr>
            <a:lvl4pPr marL="0" marR="0" lvl="3"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haroni"/>
                <a:ea typeface="Aharoni"/>
                <a:cs typeface="Aharoni"/>
                <a:sym typeface="Aharoni"/>
              </a:defRPr>
            </a:lvl4pPr>
            <a:lvl5pPr marL="0" marR="0" lvl="4"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haroni"/>
                <a:ea typeface="Aharoni"/>
                <a:cs typeface="Aharoni"/>
                <a:sym typeface="Aharoni"/>
              </a:defRPr>
            </a:lvl5pPr>
            <a:lvl6pPr marL="0" marR="0" lvl="5"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haroni"/>
                <a:ea typeface="Aharoni"/>
                <a:cs typeface="Aharoni"/>
                <a:sym typeface="Aharoni"/>
              </a:defRPr>
            </a:lvl6pPr>
            <a:lvl7pPr marL="0" marR="0" lvl="6"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haroni"/>
                <a:ea typeface="Aharoni"/>
                <a:cs typeface="Aharoni"/>
                <a:sym typeface="Aharoni"/>
              </a:defRPr>
            </a:lvl7pPr>
            <a:lvl8pPr marL="0" marR="0" lvl="7"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haroni"/>
                <a:ea typeface="Aharoni"/>
                <a:cs typeface="Aharoni"/>
                <a:sym typeface="Aharoni"/>
              </a:defRPr>
            </a:lvl8pPr>
            <a:lvl9pPr marL="0" marR="0" lvl="8"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haroni"/>
                <a:ea typeface="Aharoni"/>
                <a:cs typeface="Aharoni"/>
                <a:sym typeface="Aharon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1_Title and Content">
  <p:cSld name="1_Title and Content">
    <p:spTree>
      <p:nvGrpSpPr>
        <p:cNvPr id="1" name="Shape 18"/>
        <p:cNvGrpSpPr/>
        <p:nvPr/>
      </p:nvGrpSpPr>
      <p:grpSpPr>
        <a:xfrm>
          <a:off x="0" y="0"/>
          <a:ext cx="0" cy="0"/>
          <a:chOff x="0" y="0"/>
          <a:chExt cx="0" cy="0"/>
        </a:xfrm>
      </p:grpSpPr>
      <p:sp>
        <p:nvSpPr>
          <p:cNvPr id="19" name="Google Shape;19;p41"/>
          <p:cNvSpPr>
            <a:spLocks noGrp="1"/>
          </p:cNvSpPr>
          <p:nvPr>
            <p:ph type="pic" idx="2"/>
          </p:nvPr>
        </p:nvSpPr>
        <p:spPr>
          <a:xfrm>
            <a:off x="1" y="0"/>
            <a:ext cx="12192000" cy="6858000"/>
          </a:xfrm>
          <a:prstGeom prst="rect">
            <a:avLst/>
          </a:prstGeom>
          <a:noFill/>
          <a:ln>
            <a:noFill/>
          </a:ln>
        </p:spPr>
      </p:sp>
      <p:sp>
        <p:nvSpPr>
          <p:cNvPr id="2" name="Google Shape;14;p38">
            <a:extLst>
              <a:ext uri="{FF2B5EF4-FFF2-40B4-BE49-F238E27FC236}">
                <a16:creationId xmlns:a16="http://schemas.microsoft.com/office/drawing/2014/main" id="{F1297DBC-90BB-B4E6-5D35-1E9745CE120C}"/>
              </a:ext>
            </a:extLst>
          </p:cNvPr>
          <p:cNvSpPr txBox="1">
            <a:spLocks noGrp="1"/>
          </p:cNvSpPr>
          <p:nvPr>
            <p:ph type="sldNum" idx="12"/>
          </p:nvPr>
        </p:nvSpPr>
        <p:spPr>
          <a:xfrm>
            <a:off x="9448799" y="6492875"/>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dirty="0"/>
          </a:p>
        </p:txBody>
      </p:sp>
    </p:spTree>
    <p:extLst>
      <p:ext uri="{BB962C8B-B14F-4D97-AF65-F5344CB8AC3E}">
        <p14:creationId xmlns:p14="http://schemas.microsoft.com/office/powerpoint/2010/main" val="29337338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0E0C1"/>
        </a:solidFill>
        <a:effectLst/>
      </p:bgPr>
    </p:bg>
    <p:spTree>
      <p:nvGrpSpPr>
        <p:cNvPr id="1" name="Shape 9"/>
        <p:cNvGrpSpPr/>
        <p:nvPr/>
      </p:nvGrpSpPr>
      <p:grpSpPr>
        <a:xfrm>
          <a:off x="0" y="0"/>
          <a:ext cx="0" cy="0"/>
          <a:chOff x="0" y="0"/>
          <a:chExt cx="0" cy="0"/>
        </a:xfrm>
      </p:grpSpPr>
      <p:sp>
        <p:nvSpPr>
          <p:cNvPr id="10" name="Google Shape;10;p64"/>
          <p:cNvSpPr txBox="1"/>
          <p:nvPr/>
        </p:nvSpPr>
        <p:spPr>
          <a:xfrm>
            <a:off x="434411" y="6230138"/>
            <a:ext cx="4789808"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7F7F7F"/>
              </a:buClr>
              <a:buSzPts val="1800"/>
              <a:buFont typeface="Open Sans"/>
              <a:buNone/>
            </a:pPr>
            <a:r>
              <a:rPr lang="en-US" sz="1800" b="0" i="0" u="none" strike="noStrike" cap="none">
                <a:solidFill>
                  <a:srgbClr val="7F7F7F"/>
                </a:solidFill>
                <a:latin typeface="Open Sans"/>
                <a:ea typeface="Open Sans"/>
                <a:cs typeface="Open Sans"/>
                <a:sym typeface="Open Sans"/>
              </a:rPr>
              <a:t>Dept EECE, GST Bengaluru</a:t>
            </a:r>
            <a:endParaRPr sz="1800" b="0" i="0" u="none" strike="noStrike" cap="none">
              <a:solidFill>
                <a:srgbClr val="7F7F7F"/>
              </a:solidFill>
              <a:latin typeface="Open Sans"/>
              <a:ea typeface="Open Sans"/>
              <a:cs typeface="Open Sans"/>
              <a:sym typeface="Open Sans"/>
            </a:endParaRPr>
          </a:p>
        </p:txBody>
      </p:sp>
      <p:pic>
        <p:nvPicPr>
          <p:cNvPr id="11" name="Google Shape;11;p64"/>
          <p:cNvPicPr preferRelativeResize="0"/>
          <p:nvPr userDrawn="1"/>
        </p:nvPicPr>
        <p:blipFill rotWithShape="1">
          <a:blip r:embed="rId11">
            <a:alphaModFix/>
          </a:blip>
          <a:srcRect/>
          <a:stretch/>
        </p:blipFill>
        <p:spPr>
          <a:xfrm>
            <a:off x="10545066" y="6107763"/>
            <a:ext cx="1432859" cy="614082"/>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54" r:id="rId1"/>
    <p:sldLayoutId id="2147483655" r:id="rId2"/>
    <p:sldLayoutId id="2147483656" r:id="rId3"/>
    <p:sldLayoutId id="2147483657" r:id="rId4"/>
    <p:sldLayoutId id="2147483658" r:id="rId5"/>
    <p:sldLayoutId id="2147483659" r:id="rId6"/>
    <p:sldLayoutId id="2147483660" r:id="rId7"/>
    <p:sldLayoutId id="2147483661" r:id="rId8"/>
    <p:sldLayoutId id="2147483675" r:id="rId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0">
          <p15:clr>
            <a:srgbClr val="A4A3A4"/>
          </p15:clr>
        </p15:guide>
        <p15:guide id="2" pos="3840">
          <p15:clr>
            <a:srgbClr val="A4A3A4"/>
          </p15:clr>
        </p15:guide>
        <p15:guide id="3" orient="horz" pos="799">
          <p15:clr>
            <a:srgbClr val="A4A3A4"/>
          </p15:clr>
        </p15:guide>
        <p15:guide id="4" orient="horz" pos="346">
          <p15:clr>
            <a:srgbClr val="A4A3A4"/>
          </p15:clr>
        </p15:guide>
        <p15:guide id="5" orient="horz" pos="1253">
          <p15:clr>
            <a:srgbClr val="A4A3A4"/>
          </p15:clr>
        </p15:guide>
        <p15:guide id="6" orient="horz" pos="1706">
          <p15:clr>
            <a:srgbClr val="A4A3A4"/>
          </p15:clr>
        </p15:guide>
        <p15:guide id="7" orient="horz" pos="2614">
          <p15:clr>
            <a:srgbClr val="A4A3A4"/>
          </p15:clr>
        </p15:guide>
        <p15:guide id="8" orient="horz" pos="3067">
          <p15:clr>
            <a:srgbClr val="A4A3A4"/>
          </p15:clr>
        </p15:guide>
        <p15:guide id="9" orient="horz" pos="3521">
          <p15:clr>
            <a:srgbClr val="A4A3A4"/>
          </p15:clr>
        </p15:guide>
        <p15:guide id="10" orient="horz" pos="3974">
          <p15:clr>
            <a:srgbClr val="A4A3A4"/>
          </p15:clr>
        </p15:guide>
        <p15:guide id="11" pos="4294">
          <p15:clr>
            <a:srgbClr val="A4A3A4"/>
          </p15:clr>
        </p15:guide>
        <p15:guide id="12" pos="4747">
          <p15:clr>
            <a:srgbClr val="A4A3A4"/>
          </p15:clr>
        </p15:guide>
        <p15:guide id="13" pos="211">
          <p15:clr>
            <a:srgbClr val="A4A3A4"/>
          </p15:clr>
        </p15:guide>
        <p15:guide id="14" pos="665">
          <p15:clr>
            <a:srgbClr val="A4A3A4"/>
          </p15:clr>
        </p15:guide>
        <p15:guide id="15" pos="1118">
          <p15:clr>
            <a:srgbClr val="A4A3A4"/>
          </p15:clr>
        </p15:guide>
        <p15:guide id="16" pos="1572">
          <p15:clr>
            <a:srgbClr val="A4A3A4"/>
          </p15:clr>
        </p15:guide>
        <p15:guide id="17" pos="2026">
          <p15:clr>
            <a:srgbClr val="A4A3A4"/>
          </p15:clr>
        </p15:guide>
        <p15:guide id="18" pos="2479">
          <p15:clr>
            <a:srgbClr val="A4A3A4"/>
          </p15:clr>
        </p15:guide>
        <p15:guide id="19" pos="2933">
          <p15:clr>
            <a:srgbClr val="A4A3A4"/>
          </p15:clr>
        </p15:guide>
        <p15:guide id="20" pos="3386">
          <p15:clr>
            <a:srgbClr val="A4A3A4"/>
          </p15:clr>
        </p15:guide>
        <p15:guide id="21" pos="5201">
          <p15:clr>
            <a:srgbClr val="A4A3A4"/>
          </p15:clr>
        </p15:guide>
        <p15:guide id="22" pos="5654">
          <p15:clr>
            <a:srgbClr val="A4A3A4"/>
          </p15:clr>
        </p15:guide>
        <p15:guide id="23" pos="6108">
          <p15:clr>
            <a:srgbClr val="A4A3A4"/>
          </p15:clr>
        </p15:guide>
        <p15:guide id="24" pos="6562">
          <p15:clr>
            <a:srgbClr val="A4A3A4"/>
          </p15:clr>
        </p15:guide>
        <p15:guide id="25" pos="7015">
          <p15:clr>
            <a:srgbClr val="A4A3A4"/>
          </p15:clr>
        </p15:guide>
        <p15:guide id="26" pos="7469">
          <p15:clr>
            <a:srgbClr val="A4A3A4"/>
          </p15:clr>
        </p15:guide>
        <p15:guide id="27" pos="347">
          <p15:clr>
            <a:srgbClr val="F26B43"/>
          </p15:clr>
        </p15:guide>
        <p15:guide id="28" pos="7333">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hyperlink" Target="https://www.officetimeline.com/gantt-chart/how-to-make/excel" TargetMode="External"/><Relationship Id="rId2" Type="http://schemas.openxmlformats.org/officeDocument/2006/relationships/notesSlide" Target="../notesSlides/notesSlide2.xml"/><Relationship Id="rId1" Type="http://schemas.openxmlformats.org/officeDocument/2006/relationships/slideLayout" Target="../slideLayouts/slideLayout9.xml"/><Relationship Id="rId5" Type="http://schemas.openxmlformats.org/officeDocument/2006/relationships/image" Target="../media/image5.png"/><Relationship Id="rId4" Type="http://schemas.openxmlformats.org/officeDocument/2006/relationships/hyperlink" Target="https://www.teamgantt.com/"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hyperlink" Target="https://doi.org/10.1016/j.dib.2024.110763" TargetMode="External"/><Relationship Id="rId2" Type="http://schemas.openxmlformats.org/officeDocument/2006/relationships/hyperlink" Target="https://doi.org/10.1016/j.sasc.2024.200088" TargetMode="Externa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hyperlink" Target="https://github.com/spMohanty/PlantVillage-Dataset" TargetMode="External"/><Relationship Id="rId3" Type="http://schemas.openxmlformats.org/officeDocument/2006/relationships/hyperlink" Target="https://www.plantvillage.org/" TargetMode="External"/><Relationship Id="rId7" Type="http://schemas.openxmlformats.org/officeDocument/2006/relationships/hyperlink" Target="https://github.com/Xilinx/PYNQ-ML" TargetMode="External"/><Relationship Id="rId2" Type="http://schemas.openxmlformats.org/officeDocument/2006/relationships/hyperlink" Target="https://www.plantix.net/" TargetMode="External"/><Relationship Id="rId1" Type="http://schemas.openxmlformats.org/officeDocument/2006/relationships/slideLayout" Target="../slideLayouts/slideLayout2.xml"/><Relationship Id="rId6" Type="http://schemas.openxmlformats.org/officeDocument/2006/relationships/hyperlink" Target="https://pytorch.org/" TargetMode="External"/><Relationship Id="rId5" Type="http://schemas.openxmlformats.org/officeDocument/2006/relationships/hyperlink" Target="https://www.tensorflow.org/" TargetMode="External"/><Relationship Id="rId4" Type="http://schemas.openxmlformats.org/officeDocument/2006/relationships/hyperlink" Target="https://opencv.org/" TargetMode="External"/><Relationship Id="rId9" Type="http://schemas.openxmlformats.org/officeDocument/2006/relationships/hyperlink" Target="https://github.com/Xilinx/Embedded-Design-Tutorials"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e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62AE9A7-FBD8-C9FF-7958-4AF112522506}"/>
              </a:ext>
            </a:extLst>
          </p:cNvPr>
          <p:cNvSpPr>
            <a:spLocks noGrp="1"/>
          </p:cNvSpPr>
          <p:nvPr>
            <p:ph type="sldNum" idx="4294967295"/>
          </p:nvPr>
        </p:nvSpPr>
        <p:spPr>
          <a:xfrm>
            <a:off x="11460163" y="6218238"/>
            <a:ext cx="731837" cy="523875"/>
          </a:xfrm>
          <a:prstGeom prst="rect">
            <a:avLst/>
          </a:prstGeom>
        </p:spPr>
        <p:txBody>
          <a:bodyPr/>
          <a:lstStyle/>
          <a:p>
            <a:pPr marL="0" lvl="0" indent="0" algn="r" rtl="0">
              <a:spcBef>
                <a:spcPts val="0"/>
              </a:spcBef>
              <a:spcAft>
                <a:spcPts val="0"/>
              </a:spcAft>
              <a:buNone/>
            </a:pPr>
            <a:fld id="{00000000-1234-1234-1234-123412341234}" type="slidenum">
              <a:rPr lang="en-US" smtClean="0"/>
              <a:t>1</a:t>
            </a:fld>
            <a:endParaRPr lang="en-US"/>
          </a:p>
        </p:txBody>
      </p:sp>
      <p:pic>
        <p:nvPicPr>
          <p:cNvPr id="5" name="Google Shape;87;p1">
            <a:extLst>
              <a:ext uri="{FF2B5EF4-FFF2-40B4-BE49-F238E27FC236}">
                <a16:creationId xmlns:a16="http://schemas.microsoft.com/office/drawing/2014/main" id="{AD01CF2C-8332-E700-171E-F6425D2B2D23}"/>
              </a:ext>
            </a:extLst>
          </p:cNvPr>
          <p:cNvPicPr preferRelativeResize="0"/>
          <p:nvPr/>
        </p:nvPicPr>
        <p:blipFill rotWithShape="1">
          <a:blip r:embed="rId2">
            <a:alphaModFix amt="20000"/>
          </a:blip>
          <a:srcRect l="1514" r="2310" b="19493"/>
          <a:stretch/>
        </p:blipFill>
        <p:spPr>
          <a:xfrm>
            <a:off x="-1235" y="7409"/>
            <a:ext cx="12193235" cy="6734914"/>
          </a:xfrm>
          <a:prstGeom prst="rect">
            <a:avLst/>
          </a:prstGeom>
          <a:noFill/>
          <a:ln>
            <a:noFill/>
          </a:ln>
        </p:spPr>
      </p:pic>
      <p:sp>
        <p:nvSpPr>
          <p:cNvPr id="6" name="Google Shape;88;p1">
            <a:extLst>
              <a:ext uri="{FF2B5EF4-FFF2-40B4-BE49-F238E27FC236}">
                <a16:creationId xmlns:a16="http://schemas.microsoft.com/office/drawing/2014/main" id="{74F321D0-F3BA-5572-DBB4-C5E77739C8E5}"/>
              </a:ext>
            </a:extLst>
          </p:cNvPr>
          <p:cNvSpPr txBox="1"/>
          <p:nvPr/>
        </p:nvSpPr>
        <p:spPr>
          <a:xfrm>
            <a:off x="2904067" y="3157752"/>
            <a:ext cx="6383867" cy="52318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i="0" u="none" strike="noStrike" cap="none" dirty="0">
                <a:solidFill>
                  <a:srgbClr val="007069"/>
                </a:solidFill>
                <a:latin typeface="Open Sans"/>
                <a:ea typeface="Open Sans"/>
                <a:cs typeface="Open Sans"/>
                <a:sym typeface="Open Sans"/>
              </a:rPr>
              <a:t>GITAM (Deemed-to-be) University</a:t>
            </a:r>
            <a:endParaRPr lang="en-US" sz="2800" dirty="0"/>
          </a:p>
        </p:txBody>
      </p:sp>
      <p:sp>
        <p:nvSpPr>
          <p:cNvPr id="11" name="Google Shape;93;p1">
            <a:extLst>
              <a:ext uri="{FF2B5EF4-FFF2-40B4-BE49-F238E27FC236}">
                <a16:creationId xmlns:a16="http://schemas.microsoft.com/office/drawing/2014/main" id="{5F318AA7-C96A-3AAD-7C94-E53133C5AD6C}"/>
              </a:ext>
            </a:extLst>
          </p:cNvPr>
          <p:cNvSpPr/>
          <p:nvPr/>
        </p:nvSpPr>
        <p:spPr>
          <a:xfrm>
            <a:off x="3060700" y="6148918"/>
            <a:ext cx="6096000" cy="27699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dirty="0">
                <a:solidFill>
                  <a:srgbClr val="7F7F7F"/>
                </a:solidFill>
                <a:latin typeface="Montserrat Medium"/>
                <a:ea typeface="Montserrat Medium"/>
                <a:cs typeface="Montserrat Medium"/>
                <a:sym typeface="Montserrat Medium"/>
              </a:rPr>
              <a:t>www.gitam.edu</a:t>
            </a:r>
            <a:endParaRPr sz="1200" b="0" i="0" u="none" strike="noStrike" cap="none" dirty="0">
              <a:solidFill>
                <a:srgbClr val="7F7F7F"/>
              </a:solidFill>
              <a:latin typeface="Montserrat Medium"/>
              <a:ea typeface="Montserrat Medium"/>
              <a:cs typeface="Montserrat Medium"/>
              <a:sym typeface="Montserrat Medium"/>
            </a:endParaRPr>
          </a:p>
        </p:txBody>
      </p:sp>
      <p:grpSp>
        <p:nvGrpSpPr>
          <p:cNvPr id="12" name="Google Shape;94;p1">
            <a:extLst>
              <a:ext uri="{FF2B5EF4-FFF2-40B4-BE49-F238E27FC236}">
                <a16:creationId xmlns:a16="http://schemas.microsoft.com/office/drawing/2014/main" id="{27E17DC4-EBA4-36D1-CC55-FFAF1FD93FF1}"/>
              </a:ext>
            </a:extLst>
          </p:cNvPr>
          <p:cNvGrpSpPr/>
          <p:nvPr/>
        </p:nvGrpSpPr>
        <p:grpSpPr>
          <a:xfrm rot="2700000">
            <a:off x="5984712" y="5183993"/>
            <a:ext cx="231043" cy="225933"/>
            <a:chOff x="11087593" y="13905"/>
            <a:chExt cx="1085533" cy="1061509"/>
          </a:xfrm>
        </p:grpSpPr>
        <p:sp>
          <p:nvSpPr>
            <p:cNvPr id="13" name="Google Shape;95;p1">
              <a:extLst>
                <a:ext uri="{FF2B5EF4-FFF2-40B4-BE49-F238E27FC236}">
                  <a16:creationId xmlns:a16="http://schemas.microsoft.com/office/drawing/2014/main" id="{AE7092A2-B102-1273-6C25-E1736799EF72}"/>
                </a:ext>
              </a:extLst>
            </p:cNvPr>
            <p:cNvSpPr/>
            <p:nvPr/>
          </p:nvSpPr>
          <p:spPr>
            <a:xfrm>
              <a:off x="11087593" y="548342"/>
              <a:ext cx="537028" cy="527072"/>
            </a:xfrm>
            <a:prstGeom prst="rect">
              <a:avLst/>
            </a:prstGeom>
            <a:solidFill>
              <a:srgbClr val="DF2A3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a:buNone/>
              </a:pPr>
              <a:endParaRPr sz="1351" b="0" i="0" u="none" strike="noStrike" cap="none">
                <a:solidFill>
                  <a:schemeClr val="lt1"/>
                </a:solidFill>
                <a:latin typeface="Calibri"/>
                <a:ea typeface="Calibri"/>
                <a:cs typeface="Calibri"/>
                <a:sym typeface="Calibri"/>
              </a:endParaRPr>
            </a:p>
          </p:txBody>
        </p:sp>
        <p:sp>
          <p:nvSpPr>
            <p:cNvPr id="14" name="Google Shape;96;p1">
              <a:extLst>
                <a:ext uri="{FF2B5EF4-FFF2-40B4-BE49-F238E27FC236}">
                  <a16:creationId xmlns:a16="http://schemas.microsoft.com/office/drawing/2014/main" id="{CD50D2DC-2455-5951-3C5D-BB02F217709E}"/>
                </a:ext>
              </a:extLst>
            </p:cNvPr>
            <p:cNvSpPr/>
            <p:nvPr/>
          </p:nvSpPr>
          <p:spPr>
            <a:xfrm>
              <a:off x="11636098" y="13905"/>
              <a:ext cx="537028" cy="527079"/>
            </a:xfrm>
            <a:prstGeom prst="rect">
              <a:avLst/>
            </a:prstGeom>
            <a:solidFill>
              <a:srgbClr val="3A3A7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a:buNone/>
              </a:pPr>
              <a:endParaRPr sz="1351" b="0" i="0" u="none" strike="noStrike" cap="none">
                <a:solidFill>
                  <a:schemeClr val="lt1"/>
                </a:solidFill>
                <a:latin typeface="Calibri"/>
                <a:ea typeface="Calibri"/>
                <a:cs typeface="Calibri"/>
                <a:sym typeface="Calibri"/>
              </a:endParaRPr>
            </a:p>
          </p:txBody>
        </p:sp>
      </p:grpSp>
      <p:sp>
        <p:nvSpPr>
          <p:cNvPr id="16" name="Google Shape;104;p1">
            <a:extLst>
              <a:ext uri="{FF2B5EF4-FFF2-40B4-BE49-F238E27FC236}">
                <a16:creationId xmlns:a16="http://schemas.microsoft.com/office/drawing/2014/main" id="{C323D64D-BE3D-E115-33E9-192C329B4C2B}"/>
              </a:ext>
            </a:extLst>
          </p:cNvPr>
          <p:cNvSpPr/>
          <p:nvPr/>
        </p:nvSpPr>
        <p:spPr>
          <a:xfrm>
            <a:off x="2904067" y="4430594"/>
            <a:ext cx="6096000" cy="64629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1" i="0" u="none" strike="noStrike" cap="none" dirty="0">
                <a:solidFill>
                  <a:schemeClr val="dk1"/>
                </a:solidFill>
                <a:latin typeface="Montserrat Medium"/>
                <a:ea typeface="Montserrat Medium"/>
                <a:cs typeface="Montserrat Medium"/>
                <a:sym typeface="Montserrat Medium"/>
              </a:rPr>
              <a:t>Department of Electrical Electronics and Communication Engineering</a:t>
            </a:r>
            <a:endParaRPr sz="1800" b="1" i="0" u="none" strike="noStrike" cap="none" dirty="0">
              <a:solidFill>
                <a:schemeClr val="dk1"/>
              </a:solidFill>
              <a:latin typeface="Arial"/>
              <a:ea typeface="Arial"/>
              <a:cs typeface="Arial"/>
              <a:sym typeface="Arial"/>
            </a:endParaRPr>
          </a:p>
        </p:txBody>
      </p:sp>
      <p:sp>
        <p:nvSpPr>
          <p:cNvPr id="17" name="Google Shape;105;p1">
            <a:extLst>
              <a:ext uri="{FF2B5EF4-FFF2-40B4-BE49-F238E27FC236}">
                <a16:creationId xmlns:a16="http://schemas.microsoft.com/office/drawing/2014/main" id="{C9CF77E4-28A7-270F-8F1A-AFD4E8DCECCF}"/>
              </a:ext>
            </a:extLst>
          </p:cNvPr>
          <p:cNvSpPr/>
          <p:nvPr/>
        </p:nvSpPr>
        <p:spPr>
          <a:xfrm>
            <a:off x="9156700" y="5791918"/>
            <a:ext cx="2926946"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dk1"/>
              </a:solidFill>
              <a:latin typeface="Arial"/>
              <a:ea typeface="Arial"/>
              <a:cs typeface="Arial"/>
              <a:sym typeface="Arial"/>
            </a:endParaRPr>
          </a:p>
        </p:txBody>
      </p:sp>
      <p:sp>
        <p:nvSpPr>
          <p:cNvPr id="19" name="Google Shape;111;p1">
            <a:extLst>
              <a:ext uri="{FF2B5EF4-FFF2-40B4-BE49-F238E27FC236}">
                <a16:creationId xmlns:a16="http://schemas.microsoft.com/office/drawing/2014/main" id="{037B6323-B919-404C-9A53-E2D1EEBBC29E}"/>
              </a:ext>
            </a:extLst>
          </p:cNvPr>
          <p:cNvSpPr/>
          <p:nvPr/>
        </p:nvSpPr>
        <p:spPr>
          <a:xfrm>
            <a:off x="161552" y="5028088"/>
            <a:ext cx="3959121" cy="1338788"/>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Clr>
                <a:srgbClr val="000000"/>
              </a:buClr>
              <a:buSzPts val="1400"/>
              <a:buFont typeface="Arial"/>
              <a:buNone/>
            </a:pPr>
            <a:r>
              <a:rPr lang="en-US" sz="1400" b="1" i="0" u="none" strike="noStrike" cap="none" dirty="0">
                <a:solidFill>
                  <a:schemeClr val="dk1"/>
                </a:solidFill>
                <a:latin typeface="Montserrat Medium"/>
                <a:ea typeface="Montserrat Medium"/>
                <a:cs typeface="Montserrat Medium"/>
                <a:sym typeface="Montserrat Medium"/>
              </a:rPr>
              <a:t>Project Team: </a:t>
            </a:r>
          </a:p>
          <a:p>
            <a:pPr marL="285750" marR="0" lvl="0" indent="-285750" rtl="0">
              <a:lnSpc>
                <a:spcPct val="100000"/>
              </a:lnSpc>
              <a:spcBef>
                <a:spcPct val="0"/>
              </a:spcBef>
              <a:spcAft>
                <a:spcPct val="0"/>
              </a:spcAft>
              <a:buClr>
                <a:srgbClr val="000000"/>
              </a:buClr>
              <a:buSzPts val="1400"/>
              <a:buFont typeface="Arial" pitchFamily="34" charset="0"/>
              <a:buChar char="•"/>
            </a:pPr>
            <a:r>
              <a:rPr lang="en-IN" b="1" dirty="0">
                <a:solidFill>
                  <a:schemeClr val="dk1"/>
                </a:solidFill>
                <a:latin typeface="Times New Roman" panose="02020603050405020304" pitchFamily="18" charset="0"/>
                <a:cs typeface="Times New Roman" panose="02020603050405020304" pitchFamily="18" charset="0"/>
                <a:sym typeface="Montserrat Medium"/>
              </a:rPr>
              <a:t>BU21EECE0100100 (</a:t>
            </a:r>
            <a:r>
              <a:rPr lang="en-IN" b="1" dirty="0" err="1">
                <a:solidFill>
                  <a:schemeClr val="dk1"/>
                </a:solidFill>
                <a:latin typeface="Times New Roman" panose="02020603050405020304" pitchFamily="18" charset="0"/>
                <a:cs typeface="Times New Roman" panose="02020603050405020304" pitchFamily="18" charset="0"/>
                <a:sym typeface="Montserrat Medium"/>
              </a:rPr>
              <a:t>S.Sameera</a:t>
            </a:r>
            <a:r>
              <a:rPr lang="en-IN" b="1" dirty="0">
                <a:solidFill>
                  <a:schemeClr val="dk1"/>
                </a:solidFill>
                <a:latin typeface="Times New Roman" panose="02020603050405020304" pitchFamily="18" charset="0"/>
                <a:cs typeface="Times New Roman" panose="02020603050405020304" pitchFamily="18" charset="0"/>
                <a:sym typeface="Montserrat Medium"/>
              </a:rPr>
              <a:t> Tasneem)</a:t>
            </a:r>
          </a:p>
          <a:p>
            <a:pPr marL="285750" marR="0" lvl="0" indent="-285750" rtl="0">
              <a:lnSpc>
                <a:spcPct val="100000"/>
              </a:lnSpc>
              <a:spcBef>
                <a:spcPct val="0"/>
              </a:spcBef>
              <a:spcAft>
                <a:spcPct val="0"/>
              </a:spcAft>
              <a:buClr>
                <a:srgbClr val="000000"/>
              </a:buClr>
              <a:buSzPts val="1400"/>
              <a:buFont typeface="Arial" pitchFamily="34" charset="0"/>
              <a:buChar char="•"/>
            </a:pPr>
            <a:r>
              <a:rPr lang="en-IN" b="1" dirty="0">
                <a:solidFill>
                  <a:schemeClr val="dk1"/>
                </a:solidFill>
                <a:latin typeface="Times New Roman" panose="02020603050405020304" pitchFamily="18" charset="0"/>
                <a:cs typeface="Times New Roman" panose="02020603050405020304" pitchFamily="18" charset="0"/>
                <a:sym typeface="Montserrat Medium"/>
              </a:rPr>
              <a:t>BU21EECE0100103 (</a:t>
            </a:r>
            <a:r>
              <a:rPr lang="en-IN" b="1" dirty="0" err="1">
                <a:solidFill>
                  <a:schemeClr val="dk1"/>
                </a:solidFill>
                <a:latin typeface="Times New Roman" panose="02020603050405020304" pitchFamily="18" charset="0"/>
                <a:cs typeface="Times New Roman" panose="02020603050405020304" pitchFamily="18" charset="0"/>
                <a:sym typeface="Montserrat Medium"/>
              </a:rPr>
              <a:t>S.Sai</a:t>
            </a:r>
            <a:r>
              <a:rPr lang="en-IN" b="1" dirty="0">
                <a:solidFill>
                  <a:schemeClr val="dk1"/>
                </a:solidFill>
                <a:latin typeface="Times New Roman" panose="02020603050405020304" pitchFamily="18" charset="0"/>
                <a:cs typeface="Times New Roman" panose="02020603050405020304" pitchFamily="18" charset="0"/>
                <a:sym typeface="Montserrat Medium"/>
              </a:rPr>
              <a:t> Lohitha)</a:t>
            </a:r>
          </a:p>
          <a:p>
            <a:pPr marL="285750" marR="0" lvl="0" indent="-285750" rtl="0">
              <a:lnSpc>
                <a:spcPct val="100000"/>
              </a:lnSpc>
              <a:spcBef>
                <a:spcPct val="0"/>
              </a:spcBef>
              <a:spcAft>
                <a:spcPct val="0"/>
              </a:spcAft>
              <a:buClr>
                <a:srgbClr val="000000"/>
              </a:buClr>
              <a:buSzPts val="1400"/>
              <a:buFont typeface="Arial" pitchFamily="34" charset="0"/>
              <a:buChar char="•"/>
            </a:pPr>
            <a:r>
              <a:rPr lang="en-IN" b="1" dirty="0">
                <a:solidFill>
                  <a:schemeClr val="dk1"/>
                </a:solidFill>
                <a:latin typeface="Times New Roman" panose="02020603050405020304" pitchFamily="18" charset="0"/>
                <a:cs typeface="Times New Roman" panose="02020603050405020304" pitchFamily="18" charset="0"/>
                <a:sym typeface="Montserrat Medium"/>
              </a:rPr>
              <a:t>BU21EECE0100360 (</a:t>
            </a:r>
            <a:r>
              <a:rPr lang="en-IN" b="1" dirty="0" err="1">
                <a:solidFill>
                  <a:schemeClr val="dk1"/>
                </a:solidFill>
                <a:latin typeface="Times New Roman" panose="02020603050405020304" pitchFamily="18" charset="0"/>
                <a:cs typeface="Times New Roman" panose="02020603050405020304" pitchFamily="18" charset="0"/>
                <a:sym typeface="Montserrat Medium"/>
              </a:rPr>
              <a:t>R.Indumathi</a:t>
            </a:r>
            <a:r>
              <a:rPr lang="en-IN" b="1" dirty="0">
                <a:solidFill>
                  <a:schemeClr val="dk1"/>
                </a:solidFill>
                <a:latin typeface="Times New Roman" panose="02020603050405020304" pitchFamily="18" charset="0"/>
                <a:cs typeface="Times New Roman" panose="02020603050405020304" pitchFamily="18" charset="0"/>
                <a:sym typeface="Montserrat Medium"/>
              </a:rPr>
              <a:t>)</a:t>
            </a:r>
          </a:p>
          <a:p>
            <a:pPr marL="285750" marR="0" lvl="0" indent="-285750" rtl="0">
              <a:lnSpc>
                <a:spcPct val="100000"/>
              </a:lnSpc>
              <a:spcBef>
                <a:spcPct val="0"/>
              </a:spcBef>
              <a:spcAft>
                <a:spcPct val="0"/>
              </a:spcAft>
              <a:buClr>
                <a:srgbClr val="000000"/>
              </a:buClr>
              <a:buSzPts val="1400"/>
              <a:buFont typeface="Arial" pitchFamily="34" charset="0"/>
              <a:buChar char="•"/>
            </a:pPr>
            <a:endParaRPr lang="en-US" sz="1100" b="1" i="0" u="none" strike="noStrike" cap="none" dirty="0">
              <a:solidFill>
                <a:schemeClr val="dk1"/>
              </a:solidFill>
              <a:latin typeface="Times New Roman" panose="02020603050405020304" pitchFamily="18" charset="0"/>
              <a:cs typeface="Times New Roman" panose="02020603050405020304" pitchFamily="18" charset="0"/>
              <a:sym typeface="Montserrat Medium"/>
            </a:endParaRPr>
          </a:p>
          <a:p>
            <a:pPr marL="285750" marR="0" lvl="0" indent="-285750" algn="ctr" rtl="0">
              <a:lnSpc>
                <a:spcPct val="100000"/>
              </a:lnSpc>
              <a:spcBef>
                <a:spcPts val="0"/>
              </a:spcBef>
              <a:spcAft>
                <a:spcPts val="0"/>
              </a:spcAft>
              <a:buClr>
                <a:srgbClr val="000000"/>
              </a:buClr>
              <a:buSzPts val="1400"/>
              <a:buFont typeface="Arial" panose="020B0604020202020204" pitchFamily="34" charset="0"/>
              <a:buChar char="•"/>
            </a:pPr>
            <a:endParaRPr sz="1400" b="1" i="0" u="none" strike="noStrike" cap="none" dirty="0">
              <a:solidFill>
                <a:schemeClr val="dk1"/>
              </a:solidFill>
              <a:latin typeface="Arial"/>
              <a:ea typeface="Arial"/>
              <a:cs typeface="Arial"/>
              <a:sym typeface="Arial"/>
            </a:endParaRPr>
          </a:p>
        </p:txBody>
      </p:sp>
      <p:sp>
        <p:nvSpPr>
          <p:cNvPr id="20" name="Google Shape;111;p1">
            <a:extLst>
              <a:ext uri="{FF2B5EF4-FFF2-40B4-BE49-F238E27FC236}">
                <a16:creationId xmlns:a16="http://schemas.microsoft.com/office/drawing/2014/main" id="{663FF154-6303-06EF-099B-905F19C206B2}"/>
              </a:ext>
            </a:extLst>
          </p:cNvPr>
          <p:cNvSpPr/>
          <p:nvPr/>
        </p:nvSpPr>
        <p:spPr>
          <a:xfrm>
            <a:off x="9156700" y="4981922"/>
            <a:ext cx="2926946" cy="1384954"/>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Clr>
                <a:srgbClr val="000000"/>
              </a:buClr>
              <a:buSzPts val="1400"/>
              <a:buFont typeface="Arial"/>
              <a:buNone/>
            </a:pPr>
            <a:r>
              <a:rPr lang="en-US" sz="1400" b="1" i="0" u="none" strike="noStrike" cap="none" dirty="0">
                <a:solidFill>
                  <a:schemeClr val="dk1"/>
                </a:solidFill>
                <a:latin typeface="Montserrat Medium"/>
                <a:ea typeface="Montserrat Medium"/>
                <a:cs typeface="Montserrat Medium"/>
                <a:sym typeface="Montserrat Medium"/>
              </a:rPr>
              <a:t>Project Mentor: </a:t>
            </a:r>
          </a:p>
          <a:p>
            <a:pPr lvl="0">
              <a:buSzPts val="1400"/>
            </a:pPr>
            <a:r>
              <a:rPr lang="en-IN" b="1" dirty="0" err="1">
                <a:latin typeface="Times New Roman" panose="02020603050405020304" pitchFamily="18" charset="0"/>
                <a:cs typeface="Times New Roman" panose="02020603050405020304" pitchFamily="18" charset="0"/>
              </a:rPr>
              <a:t>Dr.</a:t>
            </a:r>
            <a:r>
              <a:rPr lang="en-IN" b="1" dirty="0">
                <a:latin typeface="Times New Roman" panose="02020603050405020304" pitchFamily="18" charset="0"/>
                <a:cs typeface="Times New Roman" panose="02020603050405020304" pitchFamily="18" charset="0"/>
              </a:rPr>
              <a:t> M. Arun Kumar</a:t>
            </a:r>
          </a:p>
          <a:p>
            <a:pPr lvl="0">
              <a:buSzPts val="1400"/>
            </a:pPr>
            <a:r>
              <a:rPr lang="en-IN" b="1" dirty="0">
                <a:latin typeface="Times New Roman" panose="02020603050405020304" pitchFamily="18" charset="0"/>
                <a:cs typeface="Times New Roman" panose="02020603050405020304" pitchFamily="18" charset="0"/>
              </a:rPr>
              <a:t>Associate Professor        </a:t>
            </a:r>
            <a:endParaRPr lang="en-US" sz="1100" b="1" i="0" u="none" strike="noStrike" cap="none" dirty="0">
              <a:solidFill>
                <a:schemeClr val="dk1"/>
              </a:solidFill>
              <a:latin typeface="Times New Roman" panose="02020603050405020304" pitchFamily="18" charset="0"/>
              <a:cs typeface="Times New Roman" panose="02020603050405020304" pitchFamily="18" charset="0"/>
              <a:sym typeface="Montserrat Medium"/>
            </a:endParaRPr>
          </a:p>
          <a:p>
            <a:pPr lvl="0">
              <a:buSzPts val="1400"/>
            </a:pPr>
            <a:r>
              <a:rPr lang="en-US" sz="1400" b="1" i="0" u="none" strike="noStrike" cap="none" dirty="0">
                <a:solidFill>
                  <a:schemeClr val="dk1"/>
                </a:solidFill>
                <a:latin typeface="Montserrat Medium"/>
                <a:ea typeface="Montserrat Medium"/>
                <a:cs typeface="Montserrat Medium"/>
                <a:sym typeface="Montserrat Medium"/>
              </a:rPr>
              <a:t>Project In-charge: </a:t>
            </a:r>
          </a:p>
          <a:p>
            <a:pPr lvl="0">
              <a:buSzPts val="1400"/>
            </a:pPr>
            <a:r>
              <a:rPr lang="en-IN" b="1" dirty="0" err="1">
                <a:latin typeface="Times New Roman" panose="02020603050405020304" pitchFamily="18" charset="0"/>
                <a:cs typeface="Times New Roman" panose="02020603050405020304" pitchFamily="18" charset="0"/>
              </a:rPr>
              <a:t>Dr.</a:t>
            </a:r>
            <a:r>
              <a:rPr lang="en-IN" b="1" dirty="0">
                <a:latin typeface="Times New Roman" panose="02020603050405020304" pitchFamily="18" charset="0"/>
                <a:cs typeface="Times New Roman" panose="02020603050405020304" pitchFamily="18" charset="0"/>
              </a:rPr>
              <a:t> M. Arun Kumar</a:t>
            </a:r>
          </a:p>
          <a:p>
            <a:pPr marL="0" marR="0" lvl="0" indent="0" rtl="0">
              <a:lnSpc>
                <a:spcPct val="100000"/>
              </a:lnSpc>
              <a:spcBef>
                <a:spcPts val="0"/>
              </a:spcBef>
              <a:spcAft>
                <a:spcPts val="0"/>
              </a:spcAft>
              <a:buClr>
                <a:srgbClr val="000000"/>
              </a:buClr>
              <a:buSzPts val="1400"/>
              <a:buFont typeface="Arial"/>
              <a:buNone/>
            </a:pPr>
            <a:endParaRPr lang="en-US" sz="1400" b="1" i="0" u="none" strike="noStrike" cap="none" dirty="0">
              <a:solidFill>
                <a:schemeClr val="dk1"/>
              </a:solidFill>
              <a:latin typeface="Montserrat Medium"/>
              <a:ea typeface="Montserrat Medium"/>
              <a:cs typeface="Montserrat Medium"/>
              <a:sym typeface="Montserrat Medium"/>
            </a:endParaRPr>
          </a:p>
        </p:txBody>
      </p:sp>
      <p:pic>
        <p:nvPicPr>
          <p:cNvPr id="21" name="Google Shape;67;p1">
            <a:extLst>
              <a:ext uri="{FF2B5EF4-FFF2-40B4-BE49-F238E27FC236}">
                <a16:creationId xmlns:a16="http://schemas.microsoft.com/office/drawing/2014/main" id="{14559E83-6276-698C-A2DC-9D1D6C0E44CD}"/>
              </a:ext>
            </a:extLst>
          </p:cNvPr>
          <p:cNvPicPr preferRelativeResize="0"/>
          <p:nvPr/>
        </p:nvPicPr>
        <p:blipFill rotWithShape="1">
          <a:blip r:embed="rId3">
            <a:alphaModFix/>
          </a:blip>
          <a:srcRect/>
          <a:stretch/>
        </p:blipFill>
        <p:spPr>
          <a:xfrm>
            <a:off x="4601352" y="1778687"/>
            <a:ext cx="2674631" cy="1245671"/>
          </a:xfrm>
          <a:prstGeom prst="rect">
            <a:avLst/>
          </a:prstGeom>
          <a:noFill/>
          <a:ln>
            <a:noFill/>
          </a:ln>
        </p:spPr>
      </p:pic>
      <p:sp>
        <p:nvSpPr>
          <p:cNvPr id="22" name="Google Shape;88;p1">
            <a:extLst>
              <a:ext uri="{FF2B5EF4-FFF2-40B4-BE49-F238E27FC236}">
                <a16:creationId xmlns:a16="http://schemas.microsoft.com/office/drawing/2014/main" id="{8CF9D16E-FF17-2A50-8767-3A06BCEC2AD9}"/>
              </a:ext>
            </a:extLst>
          </p:cNvPr>
          <p:cNvSpPr txBox="1"/>
          <p:nvPr/>
        </p:nvSpPr>
        <p:spPr>
          <a:xfrm>
            <a:off x="1866081" y="344844"/>
            <a:ext cx="8485238" cy="1077178"/>
          </a:xfrm>
          <a:prstGeom prst="rect">
            <a:avLst/>
          </a:prstGeom>
          <a:noFill/>
          <a:ln>
            <a:noFill/>
          </a:ln>
        </p:spPr>
        <p:txBody>
          <a:bodyPr spcFirstLastPara="1" wrap="square" lIns="91425" tIns="45700" rIns="91425" bIns="45700" anchor="t" anchorCtr="0">
            <a:spAutoFit/>
          </a:bodyPr>
          <a:lstStyle/>
          <a:p>
            <a:pPr algn="ctr"/>
            <a:r>
              <a:rPr lang="en-US" sz="1800" dirty="0">
                <a:effectLst/>
                <a:latin typeface="Times New Roman" panose="02020603050405020304" pitchFamily="18" charset="0"/>
                <a:ea typeface="Times New Roman" panose="02020603050405020304" pitchFamily="18" charset="0"/>
              </a:rPr>
              <a:t>ZYNQ-Disease Detect: Precision Agriculture Solutions and Comparative Studies with AI Technologies</a:t>
            </a:r>
            <a:endParaRPr lang="en-IN" sz="1800" dirty="0">
              <a:effectLst/>
              <a:latin typeface="Calibri" panose="020F0502020204030204" pitchFamily="34" charset="0"/>
              <a:ea typeface="Calibri" panose="020F0502020204030204" pitchFamily="34" charset="0"/>
            </a:endParaRPr>
          </a:p>
          <a:p>
            <a:pPr marL="0" marR="0" lvl="0" indent="0" algn="ctr" rtl="0">
              <a:spcBef>
                <a:spcPts val="0"/>
              </a:spcBef>
              <a:spcAft>
                <a:spcPts val="0"/>
              </a:spcAft>
              <a:buNone/>
            </a:pPr>
            <a:endParaRPr lang="en-US" sz="2800" dirty="0"/>
          </a:p>
        </p:txBody>
      </p:sp>
      <p:sp>
        <p:nvSpPr>
          <p:cNvPr id="23" name="Google Shape;88;p1">
            <a:extLst>
              <a:ext uri="{FF2B5EF4-FFF2-40B4-BE49-F238E27FC236}">
                <a16:creationId xmlns:a16="http://schemas.microsoft.com/office/drawing/2014/main" id="{D8F66EB9-9CBE-8ACD-E616-93A5AE55CF5C}"/>
              </a:ext>
            </a:extLst>
          </p:cNvPr>
          <p:cNvSpPr txBox="1"/>
          <p:nvPr/>
        </p:nvSpPr>
        <p:spPr>
          <a:xfrm>
            <a:off x="4106192" y="1072201"/>
            <a:ext cx="4005016" cy="40006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b="1" i="0" u="none" strike="noStrike" cap="none" dirty="0">
                <a:solidFill>
                  <a:srgbClr val="007069"/>
                </a:solidFill>
                <a:latin typeface="Open Sans"/>
                <a:ea typeface="Open Sans"/>
                <a:cs typeface="Open Sans"/>
                <a:sym typeface="Open Sans"/>
              </a:rPr>
              <a:t>Mid-Review 1/2/3</a:t>
            </a:r>
            <a:endParaRPr lang="en-US" sz="2000" dirty="0"/>
          </a:p>
        </p:txBody>
      </p:sp>
      <p:sp>
        <p:nvSpPr>
          <p:cNvPr id="25" name="Google Shape;120;p76">
            <a:extLst>
              <a:ext uri="{FF2B5EF4-FFF2-40B4-BE49-F238E27FC236}">
                <a16:creationId xmlns:a16="http://schemas.microsoft.com/office/drawing/2014/main" id="{38A183C7-510B-0906-FECD-64BA2B628A0E}"/>
              </a:ext>
            </a:extLst>
          </p:cNvPr>
          <p:cNvSpPr/>
          <p:nvPr/>
        </p:nvSpPr>
        <p:spPr>
          <a:xfrm>
            <a:off x="133754" y="3194604"/>
            <a:ext cx="2432050" cy="468792"/>
          </a:xfrm>
          <a:prstGeom prst="roundRect">
            <a:avLst>
              <a:gd name="adj" fmla="val 16667"/>
            </a:avLst>
          </a:prstGeom>
          <a:solidFill>
            <a:schemeClr val="tx2">
              <a:lumMod val="10000"/>
            </a:schemeClr>
          </a:solidFill>
          <a:ln w="25400" cap="flat" cmpd="sng">
            <a:solidFill>
              <a:schemeClr val="tx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US" sz="1800" b="1" i="0" u="none" strike="noStrike" cap="none" dirty="0">
                <a:solidFill>
                  <a:schemeClr val="lt1"/>
                </a:solidFill>
                <a:latin typeface="Verdana"/>
                <a:ea typeface="Verdana"/>
                <a:cs typeface="Verdana"/>
                <a:sym typeface="Verdana"/>
              </a:rPr>
              <a:t>AY 2021-25 </a:t>
            </a:r>
            <a:endParaRPr sz="900" b="1" i="0" u="none" strike="noStrike" cap="none" dirty="0">
              <a:solidFill>
                <a:srgbClr val="000000"/>
              </a:solidFill>
              <a:latin typeface="Arial"/>
              <a:ea typeface="Arial"/>
              <a:cs typeface="Arial"/>
              <a:sym typeface="Arial"/>
            </a:endParaRPr>
          </a:p>
        </p:txBody>
      </p:sp>
      <p:sp>
        <p:nvSpPr>
          <p:cNvPr id="26" name="Google Shape;120;p76">
            <a:extLst>
              <a:ext uri="{FF2B5EF4-FFF2-40B4-BE49-F238E27FC236}">
                <a16:creationId xmlns:a16="http://schemas.microsoft.com/office/drawing/2014/main" id="{B3C9655A-2680-CBD4-341A-460C55A63157}"/>
              </a:ext>
            </a:extLst>
          </p:cNvPr>
          <p:cNvSpPr/>
          <p:nvPr/>
        </p:nvSpPr>
        <p:spPr>
          <a:xfrm>
            <a:off x="9156701" y="2965412"/>
            <a:ext cx="2901546" cy="818907"/>
          </a:xfrm>
          <a:prstGeom prst="roundRect">
            <a:avLst>
              <a:gd name="adj" fmla="val 16667"/>
            </a:avLst>
          </a:prstGeom>
          <a:solidFill>
            <a:schemeClr val="tx2">
              <a:lumMod val="10000"/>
            </a:schemeClr>
          </a:solidFill>
          <a:ln w="25400" cap="flat" cmpd="sng">
            <a:solidFill>
              <a:schemeClr val="tx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US" sz="1800" b="1" i="0" u="none" strike="noStrike" cap="none" dirty="0">
                <a:solidFill>
                  <a:schemeClr val="lt1"/>
                </a:solidFill>
                <a:latin typeface="Verdana"/>
                <a:ea typeface="Verdana"/>
                <a:cs typeface="Verdana"/>
                <a:sym typeface="Verdana"/>
              </a:rPr>
              <a:t>Major Project</a:t>
            </a:r>
          </a:p>
          <a:p>
            <a:pPr marL="0" marR="0" lvl="0" indent="0" algn="ctr" rtl="0">
              <a:lnSpc>
                <a:spcPct val="100000"/>
              </a:lnSpc>
              <a:spcBef>
                <a:spcPts val="0"/>
              </a:spcBef>
              <a:spcAft>
                <a:spcPts val="0"/>
              </a:spcAft>
              <a:buClr>
                <a:srgbClr val="000000"/>
              </a:buClr>
              <a:buSzPts val="3600"/>
              <a:buFont typeface="Arial"/>
              <a:buNone/>
            </a:pPr>
            <a:r>
              <a:rPr lang="en-US" sz="1800" b="1" i="0" u="none" strike="noStrike" cap="none" dirty="0">
                <a:solidFill>
                  <a:schemeClr val="lt1"/>
                </a:solidFill>
                <a:latin typeface="Verdana"/>
                <a:ea typeface="Verdana"/>
                <a:cs typeface="Verdana"/>
                <a:sym typeface="Verdana"/>
              </a:rPr>
              <a:t>Project ID:</a:t>
            </a:r>
            <a:r>
              <a:rPr lang="en-US" sz="1800" dirty="0">
                <a:solidFill>
                  <a:schemeClr val="lt1"/>
                </a:solidFill>
                <a:latin typeface="Times New Roman" panose="02020603050405020304" pitchFamily="18" charset="0"/>
                <a:ea typeface="Calibri"/>
                <a:cs typeface="Times New Roman" panose="02020603050405020304" pitchFamily="18" charset="0"/>
                <a:sym typeface="Calibri"/>
              </a:rPr>
              <a:t> PROJ3999</a:t>
            </a:r>
            <a:endParaRPr lang="en-US" sz="1800" b="1" i="0" u="none" strike="noStrike" cap="none" dirty="0">
              <a:solidFill>
                <a:schemeClr val="lt1"/>
              </a:solidFill>
              <a:latin typeface="Verdana"/>
              <a:ea typeface="Verdana"/>
              <a:cs typeface="Verdana"/>
              <a:sym typeface="Verdana"/>
            </a:endParaRPr>
          </a:p>
        </p:txBody>
      </p:sp>
    </p:spTree>
    <p:extLst>
      <p:ext uri="{BB962C8B-B14F-4D97-AF65-F5344CB8AC3E}">
        <p14:creationId xmlns:p14="http://schemas.microsoft.com/office/powerpoint/2010/main" val="29013302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5D98D4D-833E-D0ED-AFC1-83D1A0D518F1}"/>
              </a:ext>
            </a:extLst>
          </p:cNvPr>
          <p:cNvSpPr txBox="1"/>
          <p:nvPr/>
        </p:nvSpPr>
        <p:spPr>
          <a:xfrm>
            <a:off x="149290" y="214604"/>
            <a:ext cx="11756571" cy="830997"/>
          </a:xfrm>
          <a:prstGeom prst="rect">
            <a:avLst/>
          </a:prstGeom>
          <a:noFill/>
        </p:spPr>
        <p:txBody>
          <a:bodyPr wrap="square" rtlCol="0">
            <a:spAutoFit/>
          </a:bodyPr>
          <a:lstStyle/>
          <a:p>
            <a:pPr algn="ctr"/>
            <a:r>
              <a:rPr lang="en-US" dirty="0"/>
              <a:t>                                  </a:t>
            </a:r>
            <a:r>
              <a:rPr lang="en-US" sz="2400" b="1" dirty="0">
                <a:latin typeface="Montserrat" panose="00000500000000000000" pitchFamily="2" charset="0"/>
              </a:rPr>
              <a:t>Review 1: Steps to Design and Implement a Zynq-Based VGA Controller in </a:t>
            </a:r>
            <a:r>
              <a:rPr lang="en-US" sz="2400" b="1" dirty="0" err="1">
                <a:latin typeface="Montserrat" panose="00000500000000000000" pitchFamily="2" charset="0"/>
              </a:rPr>
              <a:t>Vivado</a:t>
            </a:r>
            <a:endParaRPr lang="en-IN" sz="2400" b="1" dirty="0">
              <a:latin typeface="Montserrat" panose="00000500000000000000" pitchFamily="2" charset="0"/>
            </a:endParaRPr>
          </a:p>
        </p:txBody>
      </p:sp>
      <p:sp>
        <p:nvSpPr>
          <p:cNvPr id="3" name="TextBox 2">
            <a:extLst>
              <a:ext uri="{FF2B5EF4-FFF2-40B4-BE49-F238E27FC236}">
                <a16:creationId xmlns:a16="http://schemas.microsoft.com/office/drawing/2014/main" id="{DCB0CAF4-E128-A5E8-BF98-01C04CD1C353}"/>
              </a:ext>
            </a:extLst>
          </p:cNvPr>
          <p:cNvSpPr txBox="1"/>
          <p:nvPr/>
        </p:nvSpPr>
        <p:spPr>
          <a:xfrm>
            <a:off x="371669" y="1394726"/>
            <a:ext cx="7055497" cy="4616648"/>
          </a:xfrm>
          <a:prstGeom prst="rect">
            <a:avLst/>
          </a:prstGeom>
          <a:noFill/>
        </p:spPr>
        <p:txBody>
          <a:bodyPr wrap="square" rtlCol="0">
            <a:spAutoFit/>
          </a:bodyPr>
          <a:lstStyle/>
          <a:p>
            <a:r>
              <a:rPr lang="en-US" dirty="0"/>
              <a:t>The process of creating a block diagram for a Zynq-based VGA Controller starts with visualizing the key components of the system and their interactions.</a:t>
            </a:r>
          </a:p>
          <a:p>
            <a:endParaRPr lang="en-US" dirty="0"/>
          </a:p>
          <a:p>
            <a:pPr marL="342900" indent="-342900" algn="just">
              <a:buFont typeface="+mj-lt"/>
              <a:buAutoNum type="arabicPeriod"/>
            </a:pPr>
            <a:r>
              <a:rPr lang="en-US" dirty="0"/>
              <a:t>Create </a:t>
            </a:r>
            <a:r>
              <a:rPr lang="en-US" dirty="0" err="1"/>
              <a:t>Vivado</a:t>
            </a:r>
            <a:r>
              <a:rPr lang="en-US" dirty="0"/>
              <a:t> Project: Start a new RTL Project and select the FPGA part.</a:t>
            </a:r>
          </a:p>
          <a:p>
            <a:pPr marL="342900" indent="-342900" algn="just">
              <a:buFont typeface="+mj-lt"/>
              <a:buAutoNum type="arabicPeriod"/>
            </a:pPr>
            <a:r>
              <a:rPr lang="en-US" dirty="0"/>
              <a:t>Add Zynq Processing System IP: Use Zynq PS for processing, configure clocks, reset, and peripherals.</a:t>
            </a:r>
          </a:p>
          <a:p>
            <a:pPr marL="342900" indent="-342900" algn="just">
              <a:buFont typeface="+mj-lt"/>
              <a:buAutoNum type="arabicPeriod"/>
            </a:pPr>
            <a:r>
              <a:rPr lang="en-IN" dirty="0"/>
              <a:t>Add VGA Controller IP: Add VGA sync and pixel generator IPs (or custom logic for VGA signals).</a:t>
            </a:r>
            <a:r>
              <a:rPr lang="en-US" dirty="0"/>
              <a:t> </a:t>
            </a:r>
          </a:p>
          <a:p>
            <a:pPr marL="342900" indent="-342900" algn="just">
              <a:buFont typeface="+mj-lt"/>
              <a:buAutoNum type="arabicPeriod"/>
            </a:pPr>
            <a:r>
              <a:rPr lang="en-US" dirty="0"/>
              <a:t>Configure Clock and Reset: Add Clocking Wizard for VGA pixel clock and Reset Generator for initialization.</a:t>
            </a:r>
          </a:p>
          <a:p>
            <a:pPr marL="342900" indent="-342900" algn="just">
              <a:buFont typeface="+mj-lt"/>
              <a:buAutoNum type="arabicPeriod"/>
            </a:pPr>
            <a:r>
              <a:rPr lang="en-US" dirty="0"/>
              <a:t>Create Block Design: Drag and connect Zynq PS, clock, reset, and VGA signals (e.g., </a:t>
            </a:r>
            <a:r>
              <a:rPr lang="en-US" dirty="0" err="1"/>
              <a:t>vid_hsync</a:t>
            </a:r>
            <a:r>
              <a:rPr lang="en-US" dirty="0"/>
              <a:t> ,</a:t>
            </a:r>
            <a:r>
              <a:rPr lang="en-US" dirty="0" err="1"/>
              <a:t>vid_vsync</a:t>
            </a:r>
            <a:r>
              <a:rPr lang="en-US" dirty="0"/>
              <a:t>).</a:t>
            </a:r>
          </a:p>
          <a:p>
            <a:pPr marL="342900" indent="-342900" algn="just">
              <a:buFont typeface="+mj-lt"/>
              <a:buAutoNum type="arabicPeriod"/>
            </a:pPr>
            <a:r>
              <a:rPr lang="en-US" dirty="0"/>
              <a:t>Define Address Map (If Needed): Map peripherals to specific addresses using AXI interface.</a:t>
            </a:r>
          </a:p>
          <a:p>
            <a:pPr marL="342900" indent="-342900" algn="just">
              <a:buFont typeface="+mj-lt"/>
              <a:buAutoNum type="arabicPeriod"/>
            </a:pPr>
            <a:r>
              <a:rPr lang="en-US" dirty="0"/>
              <a:t>Connect I/O Ports: Assign pins for VGA signal(</a:t>
            </a:r>
            <a:r>
              <a:rPr lang="en-IN" dirty="0" err="1"/>
              <a:t>Dout,vid_hsync,vid_vsync</a:t>
            </a:r>
            <a:r>
              <a:rPr lang="en-IN" dirty="0"/>
              <a:t>) </a:t>
            </a:r>
            <a:r>
              <a:rPr lang="en-US" dirty="0"/>
              <a:t>in the I/O Planning view.</a:t>
            </a:r>
          </a:p>
          <a:p>
            <a:pPr marL="342900" indent="-342900" algn="just">
              <a:buFont typeface="+mj-lt"/>
              <a:buAutoNum type="arabicPeriod"/>
            </a:pPr>
            <a:r>
              <a:rPr lang="en-US" dirty="0"/>
              <a:t>Generate Bitstream: Synthesize and generate the bitstream for FPGA.</a:t>
            </a:r>
          </a:p>
          <a:p>
            <a:pPr marL="342900" indent="-342900" algn="just">
              <a:buFont typeface="+mj-lt"/>
              <a:buAutoNum type="arabicPeriod"/>
            </a:pPr>
            <a:r>
              <a:rPr lang="en-US" dirty="0"/>
              <a:t>Simulate (Optional): Simulate design and verify output signals.</a:t>
            </a:r>
          </a:p>
          <a:p>
            <a:pPr marL="342900" indent="-342900" algn="just">
              <a:buFont typeface="+mj-lt"/>
              <a:buAutoNum type="arabicPeriod"/>
            </a:pPr>
            <a:r>
              <a:rPr lang="en-US" dirty="0"/>
              <a:t>Export Design: Export the HDL wrapper and generate the bitstream for hardware implementation.</a:t>
            </a:r>
            <a:endParaRPr lang="en-IN" dirty="0"/>
          </a:p>
          <a:p>
            <a:endParaRPr lang="en-IN" dirty="0"/>
          </a:p>
        </p:txBody>
      </p:sp>
      <p:sp>
        <p:nvSpPr>
          <p:cNvPr id="9" name="Rectangle 5">
            <a:extLst>
              <a:ext uri="{FF2B5EF4-FFF2-40B4-BE49-F238E27FC236}">
                <a16:creationId xmlns:a16="http://schemas.microsoft.com/office/drawing/2014/main" id="{099F2975-FF91-9810-DC32-FF6E33B9D2B7}"/>
              </a:ext>
            </a:extLst>
          </p:cNvPr>
          <p:cNvSpPr>
            <a:spLocks noChangeArrowheads="1"/>
          </p:cNvSpPr>
          <p:nvPr/>
        </p:nvSpPr>
        <p:spPr bwMode="auto">
          <a:xfrm>
            <a:off x="149289" y="1663643"/>
            <a:ext cx="11756571"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endParaRPr kumimoji="0" lang="en-US" altLang="en-US" sz="18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sz="1800" b="1" dirty="0">
              <a:solidFill>
                <a:schemeClr val="tx1"/>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sz="1800" b="1" dirty="0">
              <a:solidFill>
                <a:schemeClr val="tx1"/>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sz="1800" b="1" dirty="0">
              <a:solidFill>
                <a:schemeClr val="tx1"/>
              </a:solidFill>
              <a:latin typeface="Arial" panose="020B0604020202020204" pitchFamily="34" charset="0"/>
            </a:endParaRPr>
          </a:p>
        </p:txBody>
      </p:sp>
      <p:pic>
        <p:nvPicPr>
          <p:cNvPr id="7" name="Picture 6">
            <a:extLst>
              <a:ext uri="{FF2B5EF4-FFF2-40B4-BE49-F238E27FC236}">
                <a16:creationId xmlns:a16="http://schemas.microsoft.com/office/drawing/2014/main" id="{01DF0882-6F76-2008-93FC-23021B086618}"/>
              </a:ext>
            </a:extLst>
          </p:cNvPr>
          <p:cNvPicPr>
            <a:picLocks noChangeAspect="1"/>
          </p:cNvPicPr>
          <p:nvPr/>
        </p:nvPicPr>
        <p:blipFill>
          <a:blip r:embed="rId2"/>
          <a:srcRect l="7497" t="9184" r="1260" b="4615"/>
          <a:stretch/>
        </p:blipFill>
        <p:spPr>
          <a:xfrm>
            <a:off x="7567125" y="1217177"/>
            <a:ext cx="4198775" cy="4188012"/>
          </a:xfrm>
          <a:prstGeom prst="rect">
            <a:avLst/>
          </a:prstGeom>
        </p:spPr>
      </p:pic>
      <p:sp>
        <p:nvSpPr>
          <p:cNvPr id="10" name="TextBox 9">
            <a:extLst>
              <a:ext uri="{FF2B5EF4-FFF2-40B4-BE49-F238E27FC236}">
                <a16:creationId xmlns:a16="http://schemas.microsoft.com/office/drawing/2014/main" id="{3CE7C1B3-3EE7-CD14-5A2F-1D953AA33DE2}"/>
              </a:ext>
            </a:extLst>
          </p:cNvPr>
          <p:cNvSpPr txBox="1"/>
          <p:nvPr/>
        </p:nvSpPr>
        <p:spPr>
          <a:xfrm>
            <a:off x="7872704" y="5520217"/>
            <a:ext cx="6097554" cy="523220"/>
          </a:xfrm>
          <a:prstGeom prst="rect">
            <a:avLst/>
          </a:prstGeom>
          <a:noFill/>
        </p:spPr>
        <p:txBody>
          <a:bodyPr wrap="square">
            <a:spAutoFit/>
          </a:bodyPr>
          <a:lstStyle/>
          <a:p>
            <a:r>
              <a:rPr lang="en-US" dirty="0" err="1"/>
              <a:t>Fig:Block</a:t>
            </a:r>
            <a:r>
              <a:rPr lang="en-US" dirty="0"/>
              <a:t> Diagram of ZYNQ before doing HDL</a:t>
            </a:r>
          </a:p>
          <a:p>
            <a:r>
              <a:rPr lang="en-US" dirty="0"/>
              <a:t>Wrapper</a:t>
            </a:r>
            <a:endParaRPr lang="en-IN" dirty="0"/>
          </a:p>
        </p:txBody>
      </p:sp>
    </p:spTree>
    <p:extLst>
      <p:ext uri="{BB962C8B-B14F-4D97-AF65-F5344CB8AC3E}">
        <p14:creationId xmlns:p14="http://schemas.microsoft.com/office/powerpoint/2010/main" val="11226241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descr="A screenshot of a computer program&#10;&#10;Description automatically generated">
            <a:extLst>
              <a:ext uri="{FF2B5EF4-FFF2-40B4-BE49-F238E27FC236}">
                <a16:creationId xmlns:a16="http://schemas.microsoft.com/office/drawing/2014/main" id="{A51EC412-5FC9-C97E-01E3-0E2BDAB7BC4E}"/>
              </a:ext>
            </a:extLst>
          </p:cNvPr>
          <p:cNvPicPr>
            <a:picLocks noGrp="1" noChangeAspect="1"/>
          </p:cNvPicPr>
          <p:nvPr>
            <p:ph type="pic" idx="2"/>
          </p:nvPr>
        </p:nvPicPr>
        <p:blipFill>
          <a:blip r:embed="rId2"/>
          <a:srcRect l="4613" t="5507" r="32850"/>
          <a:stretch/>
        </p:blipFill>
        <p:spPr>
          <a:xfrm>
            <a:off x="452485" y="593888"/>
            <a:ext cx="3695307" cy="4534293"/>
          </a:xfrm>
          <a:prstGeom prst="rect">
            <a:avLst/>
          </a:prstGeom>
        </p:spPr>
      </p:pic>
      <p:sp>
        <p:nvSpPr>
          <p:cNvPr id="5" name="TextBox 4">
            <a:extLst>
              <a:ext uri="{FF2B5EF4-FFF2-40B4-BE49-F238E27FC236}">
                <a16:creationId xmlns:a16="http://schemas.microsoft.com/office/drawing/2014/main" id="{D2560E62-7321-F453-27B8-6AB8837F7516}"/>
              </a:ext>
            </a:extLst>
          </p:cNvPr>
          <p:cNvSpPr txBox="1"/>
          <p:nvPr/>
        </p:nvSpPr>
        <p:spPr>
          <a:xfrm>
            <a:off x="4640345" y="1713100"/>
            <a:ext cx="6094428" cy="2677656"/>
          </a:xfrm>
          <a:prstGeom prst="rect">
            <a:avLst/>
          </a:prstGeom>
          <a:noFill/>
        </p:spPr>
        <p:txBody>
          <a:bodyPr wrap="square">
            <a:spAutoFit/>
          </a:bodyPr>
          <a:lstStyle/>
          <a:p>
            <a:r>
              <a:rPr lang="en-IN" b="1" dirty="0"/>
              <a:t>Inputs</a:t>
            </a:r>
            <a:r>
              <a:rPr lang="en-IN" dirty="0"/>
              <a:t>:</a:t>
            </a:r>
          </a:p>
          <a:p>
            <a:pPr marL="285750" indent="-285750" algn="just">
              <a:buFont typeface="Wingdings" panose="05000000000000000000" pitchFamily="2" charset="2"/>
              <a:buChar char="§"/>
            </a:pPr>
            <a:r>
              <a:rPr lang="en-IN" dirty="0" err="1"/>
              <a:t>reset_rtl</a:t>
            </a:r>
            <a:r>
              <a:rPr lang="en-IN" dirty="0"/>
              <a:t>: </a:t>
            </a:r>
            <a:r>
              <a:rPr lang="en-US" dirty="0"/>
              <a:t>The reset signal to initialize the system.</a:t>
            </a:r>
            <a:endParaRPr lang="en-IN" dirty="0"/>
          </a:p>
          <a:p>
            <a:pPr marL="285750" indent="-285750" algn="just">
              <a:buFont typeface="Wingdings" panose="05000000000000000000" pitchFamily="2" charset="2"/>
              <a:buChar char="§"/>
            </a:pPr>
            <a:r>
              <a:rPr lang="en-IN" dirty="0" err="1"/>
              <a:t>sys_clock</a:t>
            </a:r>
            <a:r>
              <a:rPr lang="en-IN" dirty="0"/>
              <a:t>: </a:t>
            </a:r>
            <a:r>
              <a:rPr lang="en-US" dirty="0"/>
              <a:t>The system clock that drives the VGA controller.</a:t>
            </a:r>
          </a:p>
          <a:p>
            <a:r>
              <a:rPr lang="en-IN" b="1" dirty="0"/>
              <a:t>Outputs</a:t>
            </a:r>
            <a:r>
              <a:rPr lang="en-IN" dirty="0"/>
              <a:t>:</a:t>
            </a:r>
            <a:endParaRPr lang="en-US" dirty="0"/>
          </a:p>
          <a:p>
            <a:pPr marL="285750" indent="-285750" algn="just">
              <a:buFont typeface="Wingdings" panose="05000000000000000000" pitchFamily="2" charset="2"/>
              <a:buChar char="§"/>
            </a:pPr>
            <a:r>
              <a:rPr lang="en-IN" dirty="0" err="1"/>
              <a:t>Dout</a:t>
            </a:r>
            <a:r>
              <a:rPr lang="en-IN" dirty="0"/>
              <a:t>, Dout_1, Dout_2: </a:t>
            </a:r>
            <a:r>
              <a:rPr lang="en-US" dirty="0"/>
              <a:t>Data outputs (4-bit) that likely represent color or pixel data for the display.</a:t>
            </a:r>
          </a:p>
          <a:p>
            <a:pPr marL="285750" indent="-285750" algn="just">
              <a:buFont typeface="Wingdings" panose="05000000000000000000" pitchFamily="2" charset="2"/>
              <a:buChar char="§"/>
            </a:pPr>
            <a:r>
              <a:rPr lang="en-IN" dirty="0" err="1"/>
              <a:t>vid_hsync</a:t>
            </a:r>
            <a:r>
              <a:rPr lang="en-US" dirty="0"/>
              <a:t>,</a:t>
            </a:r>
            <a:r>
              <a:rPr lang="en-IN" dirty="0"/>
              <a:t> </a:t>
            </a:r>
            <a:r>
              <a:rPr lang="en-IN" dirty="0" err="1"/>
              <a:t>vid_vsync</a:t>
            </a:r>
            <a:r>
              <a:rPr lang="en-US" dirty="0"/>
              <a:t>:Horizontal and vertical synchronization signals for the VGA display.</a:t>
            </a:r>
          </a:p>
          <a:p>
            <a:r>
              <a:rPr lang="en-IN" b="1" dirty="0"/>
              <a:t>Module Instantiation</a:t>
            </a:r>
            <a:r>
              <a:rPr lang="en-IN" dirty="0"/>
              <a:t>:</a:t>
            </a:r>
            <a:endParaRPr lang="en-US" dirty="0"/>
          </a:p>
          <a:p>
            <a:pPr marL="285750" indent="-285750" algn="just">
              <a:buFont typeface="Wingdings" panose="05000000000000000000" pitchFamily="2" charset="2"/>
              <a:buChar char="§"/>
            </a:pPr>
            <a:r>
              <a:rPr lang="en-US" dirty="0"/>
              <a:t>The </a:t>
            </a:r>
            <a:r>
              <a:rPr lang="en-US" b="1" dirty="0"/>
              <a:t>Zynq module</a:t>
            </a:r>
            <a:r>
              <a:rPr lang="en-US" dirty="0"/>
              <a:t> is instantiated within this wrapper, which takes the inputs(</a:t>
            </a:r>
            <a:r>
              <a:rPr lang="en-IN" dirty="0" err="1"/>
              <a:t>reset_rtl</a:t>
            </a:r>
            <a:r>
              <a:rPr lang="en-US" dirty="0"/>
              <a:t>,</a:t>
            </a:r>
            <a:r>
              <a:rPr lang="en-IN" dirty="0"/>
              <a:t> </a:t>
            </a:r>
            <a:r>
              <a:rPr lang="en-IN" dirty="0" err="1"/>
              <a:t>sys_clock</a:t>
            </a:r>
            <a:r>
              <a:rPr lang="en-US" dirty="0"/>
              <a:t>) </a:t>
            </a:r>
            <a:r>
              <a:rPr lang="en-IN" dirty="0"/>
              <a:t>and drives the outputs(</a:t>
            </a:r>
            <a:r>
              <a:rPr lang="en-IN" dirty="0" err="1"/>
              <a:t>Dout</a:t>
            </a:r>
            <a:r>
              <a:rPr lang="en-IN" dirty="0"/>
              <a:t>, Dout_1, Dout_2, </a:t>
            </a:r>
            <a:r>
              <a:rPr lang="en-IN" dirty="0" err="1"/>
              <a:t>vid_hsync</a:t>
            </a:r>
            <a:r>
              <a:rPr lang="en-IN" dirty="0"/>
              <a:t>, </a:t>
            </a:r>
            <a:r>
              <a:rPr lang="en-IN" dirty="0" err="1"/>
              <a:t>vid_vsync</a:t>
            </a:r>
            <a:r>
              <a:rPr lang="en-IN" dirty="0"/>
              <a:t>).</a:t>
            </a:r>
          </a:p>
        </p:txBody>
      </p:sp>
      <p:sp>
        <p:nvSpPr>
          <p:cNvPr id="7" name="TextBox 6">
            <a:extLst>
              <a:ext uri="{FF2B5EF4-FFF2-40B4-BE49-F238E27FC236}">
                <a16:creationId xmlns:a16="http://schemas.microsoft.com/office/drawing/2014/main" id="{08E94897-C446-1324-27AC-E1017923E2B6}"/>
              </a:ext>
            </a:extLst>
          </p:cNvPr>
          <p:cNvSpPr txBox="1"/>
          <p:nvPr/>
        </p:nvSpPr>
        <p:spPr>
          <a:xfrm>
            <a:off x="4640345" y="1203571"/>
            <a:ext cx="6094428" cy="400110"/>
          </a:xfrm>
          <a:prstGeom prst="rect">
            <a:avLst/>
          </a:prstGeom>
          <a:noFill/>
        </p:spPr>
        <p:txBody>
          <a:bodyPr wrap="square">
            <a:spAutoFit/>
          </a:bodyPr>
          <a:lstStyle/>
          <a:p>
            <a:r>
              <a:rPr lang="en-IN" sz="2000" dirty="0">
                <a:solidFill>
                  <a:srgbClr val="0070C0"/>
                </a:solidFill>
              </a:rPr>
              <a:t>Analysis of the Code</a:t>
            </a:r>
          </a:p>
        </p:txBody>
      </p:sp>
      <p:sp>
        <p:nvSpPr>
          <p:cNvPr id="8" name="TextBox 7">
            <a:extLst>
              <a:ext uri="{FF2B5EF4-FFF2-40B4-BE49-F238E27FC236}">
                <a16:creationId xmlns:a16="http://schemas.microsoft.com/office/drawing/2014/main" id="{959EB5D8-050D-98EA-1F9C-135B7849A4F2}"/>
              </a:ext>
            </a:extLst>
          </p:cNvPr>
          <p:cNvSpPr txBox="1"/>
          <p:nvPr/>
        </p:nvSpPr>
        <p:spPr>
          <a:xfrm>
            <a:off x="348791" y="5231876"/>
            <a:ext cx="3883844" cy="523220"/>
          </a:xfrm>
          <a:prstGeom prst="rect">
            <a:avLst/>
          </a:prstGeom>
          <a:noFill/>
        </p:spPr>
        <p:txBody>
          <a:bodyPr wrap="square" rtlCol="0">
            <a:spAutoFit/>
          </a:bodyPr>
          <a:lstStyle/>
          <a:p>
            <a:r>
              <a:rPr lang="en-US" dirty="0"/>
              <a:t>Fig-Code Generated for the ZYNQ Wrapper Block Diagram</a:t>
            </a:r>
            <a:endParaRPr lang="en-IN" dirty="0"/>
          </a:p>
        </p:txBody>
      </p:sp>
    </p:spTree>
    <p:extLst>
      <p:ext uri="{BB962C8B-B14F-4D97-AF65-F5344CB8AC3E}">
        <p14:creationId xmlns:p14="http://schemas.microsoft.com/office/powerpoint/2010/main" val="12887001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115D3A-9A48-EF9A-EB65-EB10498FEC7A}"/>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C7AF62C-2799-3920-609C-4BB1158D8DD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12</a:t>
            </a:fld>
            <a:endParaRPr lang="en-US" dirty="0"/>
          </a:p>
        </p:txBody>
      </p:sp>
      <p:sp>
        <p:nvSpPr>
          <p:cNvPr id="4" name="Google Shape;125;p3">
            <a:extLst>
              <a:ext uri="{FF2B5EF4-FFF2-40B4-BE49-F238E27FC236}">
                <a16:creationId xmlns:a16="http://schemas.microsoft.com/office/drawing/2014/main" id="{4B16CBD0-DE63-9577-B3D8-89D754C838DF}"/>
              </a:ext>
            </a:extLst>
          </p:cNvPr>
          <p:cNvSpPr txBox="1"/>
          <p:nvPr/>
        </p:nvSpPr>
        <p:spPr>
          <a:xfrm>
            <a:off x="1000124" y="232275"/>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dirty="0">
                <a:solidFill>
                  <a:srgbClr val="000000"/>
                </a:solidFill>
                <a:latin typeface="Montserrat"/>
                <a:ea typeface="Montserrat"/>
                <a:cs typeface="Montserrat"/>
                <a:sym typeface="Montserrat"/>
              </a:rPr>
              <a:t>Use Cases &amp; Testing</a:t>
            </a:r>
            <a:endParaRPr lang="en-US" sz="1400" b="0" i="0" u="none" strike="noStrike" cap="none" dirty="0">
              <a:solidFill>
                <a:srgbClr val="000000"/>
              </a:solidFill>
              <a:latin typeface="Arial"/>
              <a:ea typeface="Arial"/>
              <a:cs typeface="Arial"/>
              <a:sym typeface="Arial"/>
            </a:endParaRPr>
          </a:p>
        </p:txBody>
      </p:sp>
      <p:sp>
        <p:nvSpPr>
          <p:cNvPr id="5" name="Google Shape;125;p3">
            <a:extLst>
              <a:ext uri="{FF2B5EF4-FFF2-40B4-BE49-F238E27FC236}">
                <a16:creationId xmlns:a16="http://schemas.microsoft.com/office/drawing/2014/main" id="{260EAF32-7213-2CCB-4658-501C4BEA8CF4}"/>
              </a:ext>
            </a:extLst>
          </p:cNvPr>
          <p:cNvSpPr txBox="1"/>
          <p:nvPr/>
        </p:nvSpPr>
        <p:spPr>
          <a:xfrm>
            <a:off x="452284" y="788096"/>
            <a:ext cx="5242015" cy="5735761"/>
          </a:xfrm>
          <a:prstGeom prst="rect">
            <a:avLst/>
          </a:prstGeom>
          <a:noFill/>
          <a:ln>
            <a:noFill/>
          </a:ln>
        </p:spPr>
        <p:txBody>
          <a:bodyPr spcFirstLastPara="1" wrap="square" lIns="91425" tIns="45700" rIns="91425" bIns="45700" anchor="t" anchorCtr="0">
            <a:noAutofit/>
          </a:bodyPr>
          <a:lstStyle/>
          <a:p>
            <a:pPr marL="0" marR="0" lvl="0" indent="0" rtl="0">
              <a:lnSpc>
                <a:spcPct val="100000"/>
              </a:lnSpc>
              <a:spcBef>
                <a:spcPts val="0"/>
              </a:spcBef>
              <a:spcAft>
                <a:spcPts val="0"/>
              </a:spcAft>
              <a:buNone/>
            </a:pPr>
            <a:r>
              <a:rPr lang="en-IN" b="1" dirty="0">
                <a:latin typeface="Verdana" panose="020B0604030504040204" pitchFamily="34" charset="0"/>
                <a:ea typeface="Verdana" panose="020B0604030504040204" pitchFamily="34" charset="0"/>
              </a:rPr>
              <a:t>Use Cases</a:t>
            </a:r>
          </a:p>
          <a:p>
            <a:pPr marL="0" marR="0" lvl="0" indent="0" rtl="0">
              <a:lnSpc>
                <a:spcPct val="100000"/>
              </a:lnSpc>
              <a:spcBef>
                <a:spcPts val="0"/>
              </a:spcBef>
              <a:spcAft>
                <a:spcPts val="0"/>
              </a:spcAft>
              <a:buNone/>
            </a:pPr>
            <a:endParaRPr lang="en-IN" b="1" dirty="0">
              <a:latin typeface="Verdana" panose="020B0604030504040204" pitchFamily="34" charset="0"/>
              <a:ea typeface="Verdana" panose="020B0604030504040204" pitchFamily="34" charset="0"/>
            </a:endParaRPr>
          </a:p>
          <a:p>
            <a:pPr marL="285750" marR="0" lvl="0" indent="-285750" rtl="0">
              <a:lnSpc>
                <a:spcPct val="100000"/>
              </a:lnSpc>
              <a:spcBef>
                <a:spcPts val="0"/>
              </a:spcBef>
              <a:spcAft>
                <a:spcPts val="0"/>
              </a:spcAft>
              <a:buFont typeface="Arial" panose="020B0604020202020204" pitchFamily="34" charset="0"/>
              <a:buChar char="•"/>
            </a:pPr>
            <a:r>
              <a:rPr lang="en-IN" b="1" dirty="0"/>
              <a:t>Generate Pixel Data (</a:t>
            </a:r>
            <a:r>
              <a:rPr lang="en-IN" b="1" dirty="0" err="1"/>
              <a:t>Datagen</a:t>
            </a:r>
            <a:r>
              <a:rPr lang="en-IN" b="1" dirty="0"/>
              <a:t>):</a:t>
            </a:r>
            <a:r>
              <a:rPr lang="en-IN" dirty="0"/>
              <a:t> </a:t>
            </a:r>
          </a:p>
          <a:p>
            <a:pPr marL="285750" marR="0" lvl="0" indent="-285750" algn="just" rtl="0">
              <a:lnSpc>
                <a:spcPct val="100000"/>
              </a:lnSpc>
              <a:spcBef>
                <a:spcPts val="0"/>
              </a:spcBef>
              <a:spcAft>
                <a:spcPts val="0"/>
              </a:spcAft>
              <a:buFont typeface="Wingdings" panose="05000000000000000000" pitchFamily="2" charset="2"/>
              <a:buChar char="Ø"/>
            </a:pPr>
            <a:r>
              <a:rPr lang="en-IN" dirty="0"/>
              <a:t>Generates pixel data for display using inputs</a:t>
            </a:r>
            <a:r>
              <a:rPr lang="en-IN" dirty="0">
                <a:latin typeface="Verdana" panose="020B0604030504040204" pitchFamily="34" charset="0"/>
                <a:ea typeface="Verdana" panose="020B0604030504040204" pitchFamily="34" charset="0"/>
              </a:rPr>
              <a:t> </a:t>
            </a:r>
            <a:r>
              <a:rPr lang="en-IN" dirty="0" err="1"/>
              <a:t>sys_clock</a:t>
            </a:r>
            <a:r>
              <a:rPr lang="en-IN" dirty="0">
                <a:latin typeface="Verdana" panose="020B0604030504040204" pitchFamily="34" charset="0"/>
                <a:ea typeface="Verdana" panose="020B0604030504040204" pitchFamily="34" charset="0"/>
              </a:rPr>
              <a:t> </a:t>
            </a:r>
            <a:r>
              <a:rPr lang="en-IN" dirty="0"/>
              <a:t>and</a:t>
            </a:r>
            <a:r>
              <a:rPr lang="en-IN" dirty="0">
                <a:latin typeface="Verdana" panose="020B0604030504040204" pitchFamily="34" charset="0"/>
                <a:ea typeface="Verdana" panose="020B0604030504040204" pitchFamily="34" charset="0"/>
              </a:rPr>
              <a:t> </a:t>
            </a:r>
            <a:r>
              <a:rPr lang="en-IN" dirty="0" err="1"/>
              <a:t>reset_rtl</a:t>
            </a:r>
            <a:r>
              <a:rPr lang="en-IN" dirty="0"/>
              <a:t>, producing outputs </a:t>
            </a:r>
            <a:r>
              <a:rPr lang="en-IN" dirty="0" err="1"/>
              <a:t>Dout</a:t>
            </a:r>
            <a:r>
              <a:rPr lang="en-IN" dirty="0"/>
              <a:t>, Dout_1 and Dout_2.</a:t>
            </a:r>
            <a:r>
              <a:rPr lang="en-US" dirty="0"/>
              <a:t> </a:t>
            </a:r>
          </a:p>
          <a:p>
            <a:pPr marL="285750" marR="0" lvl="0" indent="-285750" algn="just" rtl="0">
              <a:lnSpc>
                <a:spcPct val="100000"/>
              </a:lnSpc>
              <a:spcBef>
                <a:spcPts val="0"/>
              </a:spcBef>
              <a:spcAft>
                <a:spcPts val="0"/>
              </a:spcAft>
              <a:buFont typeface="Wingdings" panose="05000000000000000000" pitchFamily="2" charset="2"/>
              <a:buChar char="Ø"/>
            </a:pPr>
            <a:r>
              <a:rPr lang="en-US" dirty="0"/>
              <a:t>Success is defined by generating correct pixel data based on coordinates.</a:t>
            </a:r>
            <a:endParaRPr lang="en-IN" dirty="0">
              <a:latin typeface="Verdana" panose="020B0604030504040204" pitchFamily="34" charset="0"/>
              <a:ea typeface="Verdana" panose="020B0604030504040204" pitchFamily="34" charset="0"/>
            </a:endParaRPr>
          </a:p>
          <a:p>
            <a:pPr marL="285750" marR="0" lvl="0" indent="-285750" rtl="0">
              <a:lnSpc>
                <a:spcPct val="100000"/>
              </a:lnSpc>
              <a:spcBef>
                <a:spcPts val="0"/>
              </a:spcBef>
              <a:spcAft>
                <a:spcPts val="0"/>
              </a:spcAft>
              <a:buFont typeface="Arial" panose="020B0604020202020204" pitchFamily="34" charset="0"/>
              <a:buChar char="•"/>
            </a:pPr>
            <a:r>
              <a:rPr lang="en-US" b="1" dirty="0"/>
              <a:t>Generate Sync Signals (Synchronization):</a:t>
            </a:r>
            <a:r>
              <a:rPr lang="en-US" dirty="0"/>
              <a:t> </a:t>
            </a:r>
          </a:p>
          <a:p>
            <a:pPr marL="285750" marR="0" lvl="0" indent="-285750" algn="just" rtl="0">
              <a:lnSpc>
                <a:spcPct val="100000"/>
              </a:lnSpc>
              <a:spcBef>
                <a:spcPts val="0"/>
              </a:spcBef>
              <a:spcAft>
                <a:spcPts val="0"/>
              </a:spcAft>
              <a:buFont typeface="Wingdings" panose="05000000000000000000" pitchFamily="2" charset="2"/>
              <a:buChar char="Ø"/>
            </a:pPr>
            <a:r>
              <a:rPr lang="en-US" dirty="0"/>
              <a:t>Creates horizontal and vertical sync signals(</a:t>
            </a:r>
            <a:r>
              <a:rPr lang="en-IN" dirty="0" err="1"/>
              <a:t>vid_hsync</a:t>
            </a:r>
            <a:r>
              <a:rPr lang="en-IN" dirty="0"/>
              <a:t>, </a:t>
            </a:r>
            <a:r>
              <a:rPr lang="en-IN" dirty="0" err="1"/>
              <a:t>vid_vsync</a:t>
            </a:r>
            <a:r>
              <a:rPr lang="en-IN" dirty="0"/>
              <a:t>)</a:t>
            </a:r>
            <a:r>
              <a:rPr lang="en-US" dirty="0"/>
              <a:t> for the VGA display using </a:t>
            </a:r>
            <a:r>
              <a:rPr lang="en-IN" dirty="0" err="1"/>
              <a:t>sys_clock</a:t>
            </a:r>
            <a:r>
              <a:rPr lang="en-IN" dirty="0"/>
              <a:t> and </a:t>
            </a:r>
            <a:r>
              <a:rPr lang="en-IN" dirty="0" err="1"/>
              <a:t>reset_rtl</a:t>
            </a:r>
            <a:r>
              <a:rPr lang="en-IN" dirty="0"/>
              <a:t>.</a:t>
            </a:r>
            <a:r>
              <a:rPr lang="en-US" dirty="0"/>
              <a:t> </a:t>
            </a:r>
          </a:p>
          <a:p>
            <a:pPr marL="285750" marR="0" lvl="0" indent="-285750" algn="just" rtl="0">
              <a:lnSpc>
                <a:spcPct val="100000"/>
              </a:lnSpc>
              <a:spcBef>
                <a:spcPts val="0"/>
              </a:spcBef>
              <a:spcAft>
                <a:spcPts val="0"/>
              </a:spcAft>
              <a:buFont typeface="Wingdings" panose="05000000000000000000" pitchFamily="2" charset="2"/>
              <a:buChar char="Ø"/>
            </a:pPr>
            <a:r>
              <a:rPr lang="en-US" dirty="0"/>
              <a:t>Success ensures correct timing and synchronization for the display.</a:t>
            </a:r>
            <a:endParaRPr lang="en-IN" dirty="0">
              <a:latin typeface="Verdana" panose="020B0604030504040204" pitchFamily="34" charset="0"/>
              <a:ea typeface="Verdana" panose="020B0604030504040204" pitchFamily="34" charset="0"/>
            </a:endParaRPr>
          </a:p>
          <a:p>
            <a:pPr marL="285750" marR="0" lvl="0" indent="-285750" rtl="0">
              <a:lnSpc>
                <a:spcPct val="100000"/>
              </a:lnSpc>
              <a:spcBef>
                <a:spcPts val="0"/>
              </a:spcBef>
              <a:spcAft>
                <a:spcPts val="0"/>
              </a:spcAft>
              <a:buFont typeface="Arial" panose="020B0604020202020204" pitchFamily="34" charset="0"/>
              <a:buChar char="•"/>
            </a:pPr>
            <a:r>
              <a:rPr lang="en-US" b="1" dirty="0"/>
              <a:t>Multiplex Pixel Data:</a:t>
            </a:r>
            <a:r>
              <a:rPr lang="en-US" dirty="0"/>
              <a:t> </a:t>
            </a:r>
          </a:p>
          <a:p>
            <a:pPr marL="285750" marR="0" lvl="0" indent="-285750" algn="just" rtl="0">
              <a:lnSpc>
                <a:spcPct val="100000"/>
              </a:lnSpc>
              <a:spcBef>
                <a:spcPts val="0"/>
              </a:spcBef>
              <a:spcAft>
                <a:spcPts val="0"/>
              </a:spcAft>
              <a:buFont typeface="Wingdings" panose="05000000000000000000" pitchFamily="2" charset="2"/>
              <a:buChar char="Ø"/>
            </a:pPr>
            <a:r>
              <a:rPr lang="en-US" dirty="0"/>
              <a:t>Selects and routes appropriate pixel data for display based on control signals, producing output</a:t>
            </a:r>
            <a:r>
              <a:rPr lang="en-IN" dirty="0">
                <a:latin typeface="Verdana" panose="020B0604030504040204" pitchFamily="34" charset="0"/>
                <a:ea typeface="Verdana" panose="020B0604030504040204" pitchFamily="34" charset="0"/>
              </a:rPr>
              <a:t>s </a:t>
            </a:r>
            <a:r>
              <a:rPr lang="en-IN" dirty="0" err="1"/>
              <a:t>Dout</a:t>
            </a:r>
            <a:r>
              <a:rPr lang="en-IN" dirty="0">
                <a:latin typeface="Verdana" panose="020B0604030504040204" pitchFamily="34" charset="0"/>
                <a:ea typeface="Verdana" panose="020B0604030504040204" pitchFamily="34" charset="0"/>
              </a:rPr>
              <a:t>,</a:t>
            </a:r>
            <a:r>
              <a:rPr lang="en-IN" dirty="0"/>
              <a:t> Dout_1</a:t>
            </a:r>
            <a:r>
              <a:rPr lang="en-IN" dirty="0">
                <a:latin typeface="Verdana" panose="020B0604030504040204" pitchFamily="34" charset="0"/>
                <a:ea typeface="Verdana" panose="020B0604030504040204" pitchFamily="34" charset="0"/>
              </a:rPr>
              <a:t>, and </a:t>
            </a:r>
            <a:r>
              <a:rPr lang="en-IN" dirty="0"/>
              <a:t>Dout_2</a:t>
            </a:r>
            <a:r>
              <a:rPr lang="en-IN" dirty="0">
                <a:latin typeface="Verdana" panose="020B0604030504040204" pitchFamily="34" charset="0"/>
                <a:ea typeface="Verdana" panose="020B0604030504040204" pitchFamily="34" charset="0"/>
              </a:rPr>
              <a:t>.</a:t>
            </a:r>
            <a:endParaRPr lang="en-US" dirty="0">
              <a:latin typeface="Verdana" panose="020B0604030504040204" pitchFamily="34" charset="0"/>
              <a:ea typeface="Verdana" panose="020B0604030504040204" pitchFamily="34" charset="0"/>
            </a:endParaRPr>
          </a:p>
          <a:p>
            <a:pPr marL="285750" marR="0" lvl="0" indent="-285750" algn="just" rtl="0">
              <a:lnSpc>
                <a:spcPct val="100000"/>
              </a:lnSpc>
              <a:spcBef>
                <a:spcPts val="0"/>
              </a:spcBef>
              <a:spcAft>
                <a:spcPts val="0"/>
              </a:spcAft>
              <a:buFont typeface="Wingdings" panose="05000000000000000000" pitchFamily="2" charset="2"/>
              <a:buChar char="Ø"/>
            </a:pPr>
            <a:r>
              <a:rPr lang="en-US" dirty="0"/>
              <a:t>Success ensures correct pixel data is routed to the output.</a:t>
            </a:r>
            <a:endParaRPr lang="en-IN" dirty="0">
              <a:latin typeface="Verdana" panose="020B0604030504040204" pitchFamily="34" charset="0"/>
              <a:ea typeface="Verdana" panose="020B0604030504040204" pitchFamily="34" charset="0"/>
            </a:endParaRPr>
          </a:p>
          <a:p>
            <a:pPr marL="285750" marR="0" lvl="0" indent="-285750" algn="just" rtl="0">
              <a:lnSpc>
                <a:spcPct val="100000"/>
              </a:lnSpc>
              <a:spcBef>
                <a:spcPts val="0"/>
              </a:spcBef>
              <a:spcAft>
                <a:spcPts val="0"/>
              </a:spcAft>
              <a:buFont typeface="Wingdings" panose="05000000000000000000" pitchFamily="2" charset="2"/>
              <a:buChar char="Ø"/>
            </a:pPr>
            <a:endParaRPr lang="en-IN" dirty="0">
              <a:latin typeface="Verdana" panose="020B0604030504040204" pitchFamily="34" charset="0"/>
              <a:ea typeface="Verdana" panose="020B0604030504040204" pitchFamily="34" charset="0"/>
            </a:endParaRPr>
          </a:p>
          <a:p>
            <a:pPr marL="285750" marR="0" lvl="0" indent="-285750" rtl="0">
              <a:lnSpc>
                <a:spcPct val="100000"/>
              </a:lnSpc>
              <a:spcBef>
                <a:spcPts val="0"/>
              </a:spcBef>
              <a:spcAft>
                <a:spcPts val="0"/>
              </a:spcAft>
              <a:buFont typeface="Arial" panose="020B0604020202020204" pitchFamily="34" charset="0"/>
              <a:buChar char="•"/>
            </a:pPr>
            <a:endParaRPr lang="en-IN" dirty="0">
              <a:latin typeface="Verdana" panose="020B0604030504040204" pitchFamily="34" charset="0"/>
              <a:ea typeface="Verdana" panose="020B0604030504040204" pitchFamily="34" charset="0"/>
            </a:endParaRPr>
          </a:p>
        </p:txBody>
      </p:sp>
      <p:sp>
        <p:nvSpPr>
          <p:cNvPr id="2" name="Google Shape;125;p3">
            <a:extLst>
              <a:ext uri="{FF2B5EF4-FFF2-40B4-BE49-F238E27FC236}">
                <a16:creationId xmlns:a16="http://schemas.microsoft.com/office/drawing/2014/main" id="{1DFC5A03-8723-D0D0-00E3-3B2AA3C32CD5}"/>
              </a:ext>
            </a:extLst>
          </p:cNvPr>
          <p:cNvSpPr txBox="1"/>
          <p:nvPr/>
        </p:nvSpPr>
        <p:spPr>
          <a:xfrm>
            <a:off x="5910606" y="757114"/>
            <a:ext cx="6065086" cy="5735761"/>
          </a:xfrm>
          <a:prstGeom prst="rect">
            <a:avLst/>
          </a:prstGeom>
          <a:noFill/>
          <a:ln>
            <a:noFill/>
          </a:ln>
        </p:spPr>
        <p:txBody>
          <a:bodyPr spcFirstLastPara="1" wrap="square" lIns="91425" tIns="45700" rIns="91425" bIns="45700" anchor="t" anchorCtr="0">
            <a:noAutofit/>
          </a:bodyPr>
          <a:lstStyle/>
          <a:p>
            <a:pPr marL="0" marR="0" lvl="0" indent="0" rtl="0">
              <a:lnSpc>
                <a:spcPct val="100000"/>
              </a:lnSpc>
              <a:spcBef>
                <a:spcPts val="0"/>
              </a:spcBef>
              <a:spcAft>
                <a:spcPts val="0"/>
              </a:spcAft>
              <a:buNone/>
            </a:pPr>
            <a:r>
              <a:rPr lang="en-IN" b="1" dirty="0">
                <a:latin typeface="Verdana" panose="020B0604030504040204" pitchFamily="34" charset="0"/>
                <a:ea typeface="Verdana" panose="020B0604030504040204" pitchFamily="34" charset="0"/>
              </a:rPr>
              <a:t>Test Cases </a:t>
            </a:r>
          </a:p>
          <a:p>
            <a:endParaRPr lang="en-IN" b="1" dirty="0"/>
          </a:p>
          <a:p>
            <a:pPr marL="285750" indent="-285750">
              <a:buFont typeface="Arial" panose="020B0604020202020204" pitchFamily="34" charset="0"/>
              <a:buChar char="•"/>
            </a:pPr>
            <a:r>
              <a:rPr lang="en-IN" b="1" dirty="0"/>
              <a:t>Validate Pixel Data Generation</a:t>
            </a:r>
            <a:endParaRPr lang="en-IN" dirty="0"/>
          </a:p>
          <a:p>
            <a:pPr algn="just"/>
            <a:r>
              <a:rPr lang="en-IN" b="1" dirty="0"/>
              <a:t>Objective:</a:t>
            </a:r>
            <a:r>
              <a:rPr lang="en-IN" dirty="0"/>
              <a:t> Ensure correct pixel data from </a:t>
            </a:r>
            <a:r>
              <a:rPr lang="en-IN" dirty="0" err="1"/>
              <a:t>Dout</a:t>
            </a:r>
            <a:r>
              <a:rPr lang="en-IN" dirty="0"/>
              <a:t>, Dout_1 and Dout_2.</a:t>
            </a:r>
          </a:p>
          <a:p>
            <a:pPr algn="just"/>
            <a:r>
              <a:rPr lang="en-IN" b="1" dirty="0"/>
              <a:t>Steps:</a:t>
            </a:r>
            <a:r>
              <a:rPr lang="en-IN" dirty="0"/>
              <a:t> Apply </a:t>
            </a:r>
            <a:r>
              <a:rPr lang="en-IN" dirty="0" err="1"/>
              <a:t>sys_clock</a:t>
            </a:r>
            <a:r>
              <a:rPr lang="en-IN" dirty="0"/>
              <a:t> and </a:t>
            </a:r>
            <a:r>
              <a:rPr lang="en-IN" dirty="0" err="1"/>
              <a:t>reset_rtl</a:t>
            </a:r>
            <a:r>
              <a:rPr lang="en-IN" dirty="0"/>
              <a:t>, and monitor outputs.</a:t>
            </a:r>
          </a:p>
          <a:p>
            <a:pPr algn="just"/>
            <a:r>
              <a:rPr lang="en-US" b="1" dirty="0"/>
              <a:t>Expected Result:</a:t>
            </a:r>
            <a:r>
              <a:rPr lang="en-US" dirty="0"/>
              <a:t> The pixel data corresponds to the expected </a:t>
            </a:r>
            <a:r>
              <a:rPr lang="en-US" dirty="0" err="1"/>
              <a:t>colo</a:t>
            </a:r>
            <a:r>
              <a:rPr lang="en-IN" dirty="0"/>
              <a:t>r pattern.</a:t>
            </a:r>
          </a:p>
          <a:p>
            <a:pPr marL="285750" indent="-285750" algn="just">
              <a:buFont typeface="Arial" panose="020B0604020202020204" pitchFamily="34" charset="0"/>
              <a:buChar char="•"/>
            </a:pPr>
            <a:r>
              <a:rPr lang="en-US" b="1" dirty="0"/>
              <a:t>Validate Sync Signal Generation:</a:t>
            </a:r>
            <a:endParaRPr lang="en-US" dirty="0"/>
          </a:p>
          <a:p>
            <a:pPr algn="just"/>
            <a:r>
              <a:rPr lang="en-US" b="1" dirty="0"/>
              <a:t>Objective:</a:t>
            </a:r>
            <a:r>
              <a:rPr lang="en-US" dirty="0"/>
              <a:t> Verify that </a:t>
            </a:r>
            <a:r>
              <a:rPr lang="en-IN" dirty="0" err="1"/>
              <a:t>vid_hsync</a:t>
            </a:r>
            <a:r>
              <a:rPr lang="en-IN" dirty="0"/>
              <a:t> and </a:t>
            </a:r>
            <a:r>
              <a:rPr lang="en-IN" dirty="0" err="1"/>
              <a:t>vid_vsync</a:t>
            </a:r>
            <a:r>
              <a:rPr lang="en-IN" dirty="0"/>
              <a:t> signals are generated correctly.</a:t>
            </a:r>
          </a:p>
          <a:p>
            <a:pPr algn="just"/>
            <a:r>
              <a:rPr lang="en-IN" b="1" dirty="0"/>
              <a:t>Steps:</a:t>
            </a:r>
            <a:r>
              <a:rPr lang="en-IN" dirty="0"/>
              <a:t> Apply </a:t>
            </a:r>
            <a:r>
              <a:rPr lang="en-IN" dirty="0" err="1"/>
              <a:t>sys_clock</a:t>
            </a:r>
            <a:r>
              <a:rPr lang="en-IN" dirty="0"/>
              <a:t> and </a:t>
            </a:r>
            <a:r>
              <a:rPr lang="en-IN" dirty="0" err="1"/>
              <a:t>reset_rtl</a:t>
            </a:r>
            <a:r>
              <a:rPr lang="en-US" dirty="0"/>
              <a:t>, and check the sync signals against the VGA timing specifications.</a:t>
            </a:r>
            <a:endParaRPr lang="en-IN" dirty="0"/>
          </a:p>
          <a:p>
            <a:pPr algn="just"/>
            <a:r>
              <a:rPr lang="en-US" b="1" dirty="0"/>
              <a:t>Expected Result:</a:t>
            </a:r>
            <a:r>
              <a:rPr lang="en-US" dirty="0"/>
              <a:t> Horizontal and vertical sync signals follow proper VGA timing.</a:t>
            </a:r>
            <a:endParaRPr lang="en-IN" dirty="0"/>
          </a:p>
          <a:p>
            <a:pPr marL="285750" indent="-285750" algn="just">
              <a:buFont typeface="Arial" panose="020B0604020202020204" pitchFamily="34" charset="0"/>
              <a:buChar char="•"/>
            </a:pPr>
            <a:r>
              <a:rPr lang="en-US" b="1" dirty="0"/>
              <a:t>Test Data Multiplexing:</a:t>
            </a:r>
            <a:endParaRPr lang="en-US" dirty="0"/>
          </a:p>
          <a:p>
            <a:pPr algn="just"/>
            <a:r>
              <a:rPr lang="en-US" b="1" dirty="0"/>
              <a:t>Objective:</a:t>
            </a:r>
            <a:r>
              <a:rPr lang="en-US" dirty="0"/>
              <a:t> Ensure that the multiplexer(</a:t>
            </a:r>
            <a:r>
              <a:rPr lang="en-US" dirty="0" err="1"/>
              <a:t>mux.v</a:t>
            </a:r>
            <a:r>
              <a:rPr lang="en-US" dirty="0"/>
              <a:t>) selects and routes the correct data.</a:t>
            </a:r>
          </a:p>
          <a:p>
            <a:pPr algn="just"/>
            <a:r>
              <a:rPr lang="en-US" b="1" dirty="0"/>
              <a:t>Steps:</a:t>
            </a:r>
            <a:r>
              <a:rPr lang="en-US" dirty="0"/>
              <a:t> Apply control signals to select </a:t>
            </a:r>
            <a:r>
              <a:rPr lang="en-IN" dirty="0" err="1"/>
              <a:t>Dout</a:t>
            </a:r>
            <a:r>
              <a:rPr lang="en-US" dirty="0"/>
              <a:t>,</a:t>
            </a:r>
            <a:r>
              <a:rPr lang="en-IN" dirty="0"/>
              <a:t> </a:t>
            </a:r>
            <a:r>
              <a:rPr lang="en-IN" dirty="0" err="1"/>
              <a:t>Dout</a:t>
            </a:r>
            <a:r>
              <a:rPr lang="en-US" dirty="0"/>
              <a:t>_1 or </a:t>
            </a:r>
            <a:r>
              <a:rPr lang="en-IN" dirty="0" err="1"/>
              <a:t>Dout</a:t>
            </a:r>
            <a:r>
              <a:rPr lang="en-US" dirty="0"/>
              <a:t>_2,and verify the output.</a:t>
            </a:r>
          </a:p>
          <a:p>
            <a:pPr algn="just"/>
            <a:r>
              <a:rPr lang="en-US" b="1" dirty="0"/>
              <a:t>Expected Result:</a:t>
            </a:r>
            <a:r>
              <a:rPr lang="en-US" dirty="0"/>
              <a:t> The selected data is correctly routed to the VGA output.</a:t>
            </a:r>
          </a:p>
          <a:p>
            <a:pPr marL="285750" indent="-285750" algn="just">
              <a:buFont typeface="Arial" panose="020B0604020202020204" pitchFamily="34" charset="0"/>
              <a:buChar char="•"/>
            </a:pPr>
            <a:r>
              <a:rPr lang="en-US" b="1" dirty="0"/>
              <a:t>Verify Reset Functionality:</a:t>
            </a:r>
            <a:endParaRPr lang="en-US" dirty="0"/>
          </a:p>
          <a:p>
            <a:pPr algn="just"/>
            <a:r>
              <a:rPr lang="en-US" b="1" dirty="0"/>
              <a:t>Objective:</a:t>
            </a:r>
            <a:r>
              <a:rPr lang="en-US" dirty="0"/>
              <a:t> Ensure that the system resets as expected.</a:t>
            </a:r>
          </a:p>
          <a:p>
            <a:pPr algn="just"/>
            <a:r>
              <a:rPr lang="en-IN" b="1" dirty="0"/>
              <a:t>Steps:</a:t>
            </a:r>
            <a:r>
              <a:rPr lang="en-IN" dirty="0"/>
              <a:t> Apply the</a:t>
            </a:r>
            <a:r>
              <a:rPr lang="en-IN" dirty="0">
                <a:latin typeface="Verdana" panose="020B0604030504040204" pitchFamily="34" charset="0"/>
                <a:ea typeface="Verdana" panose="020B0604030504040204" pitchFamily="34" charset="0"/>
              </a:rPr>
              <a:t> </a:t>
            </a:r>
            <a:r>
              <a:rPr lang="en-IN" dirty="0" err="1"/>
              <a:t>reset_rtl</a:t>
            </a:r>
            <a:r>
              <a:rPr lang="en-IN" dirty="0">
                <a:latin typeface="Verdana" panose="020B0604030504040204" pitchFamily="34" charset="0"/>
                <a:ea typeface="Verdana" panose="020B0604030504040204" pitchFamily="34" charset="0"/>
              </a:rPr>
              <a:t> </a:t>
            </a:r>
            <a:r>
              <a:rPr lang="en-US" dirty="0"/>
              <a:t>signal and verify that the output</a:t>
            </a:r>
            <a:r>
              <a:rPr lang="en-IN" dirty="0">
                <a:latin typeface="Verdana" panose="020B0604030504040204" pitchFamily="34" charset="0"/>
                <a:ea typeface="Verdana" panose="020B0604030504040204" pitchFamily="34" charset="0"/>
              </a:rPr>
              <a:t>s </a:t>
            </a:r>
            <a:r>
              <a:rPr lang="en-IN" dirty="0"/>
              <a:t>are inactive or reset.</a:t>
            </a:r>
            <a:endParaRPr lang="en-IN" dirty="0">
              <a:latin typeface="Verdana" panose="020B0604030504040204" pitchFamily="34" charset="0"/>
              <a:ea typeface="Verdana" panose="020B0604030504040204" pitchFamily="34" charset="0"/>
            </a:endParaRPr>
          </a:p>
          <a:p>
            <a:pPr algn="just"/>
            <a:r>
              <a:rPr lang="en-US" b="1" dirty="0"/>
              <a:t>Expected Result:</a:t>
            </a:r>
            <a:r>
              <a:rPr lang="en-US" dirty="0"/>
              <a:t> All outputs reset to their initial states.</a:t>
            </a:r>
            <a:endParaRPr lang="en-IN" dirty="0"/>
          </a:p>
        </p:txBody>
      </p:sp>
    </p:spTree>
    <p:extLst>
      <p:ext uri="{BB962C8B-B14F-4D97-AF65-F5344CB8AC3E}">
        <p14:creationId xmlns:p14="http://schemas.microsoft.com/office/powerpoint/2010/main" val="19954280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012333-A005-FEA0-4811-C852E2C24B39}"/>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FAD13B1-3AD5-5F48-5EA6-8283F4D732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13</a:t>
            </a:fld>
            <a:endParaRPr lang="en-US" dirty="0"/>
          </a:p>
        </p:txBody>
      </p:sp>
      <p:sp>
        <p:nvSpPr>
          <p:cNvPr id="4" name="Google Shape;125;p3">
            <a:extLst>
              <a:ext uri="{FF2B5EF4-FFF2-40B4-BE49-F238E27FC236}">
                <a16:creationId xmlns:a16="http://schemas.microsoft.com/office/drawing/2014/main" id="{3B14D212-DF1F-F61D-ECD3-9D20601BCEB3}"/>
              </a:ext>
            </a:extLst>
          </p:cNvPr>
          <p:cNvSpPr txBox="1"/>
          <p:nvPr/>
        </p:nvSpPr>
        <p:spPr>
          <a:xfrm>
            <a:off x="1000124" y="232275"/>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dirty="0">
                <a:solidFill>
                  <a:srgbClr val="000000"/>
                </a:solidFill>
                <a:latin typeface="Montserrat"/>
                <a:ea typeface="Montserrat"/>
                <a:cs typeface="Montserrat"/>
                <a:sym typeface="Montserrat"/>
              </a:rPr>
              <a:t>Implementation and Results – Iteration 1 </a:t>
            </a:r>
            <a:endParaRPr lang="en-US" sz="1400" b="0" i="0" u="none" strike="noStrike" cap="none" dirty="0">
              <a:solidFill>
                <a:srgbClr val="000000"/>
              </a:solidFill>
              <a:latin typeface="Arial"/>
              <a:ea typeface="Arial"/>
              <a:cs typeface="Arial"/>
              <a:sym typeface="Arial"/>
            </a:endParaRPr>
          </a:p>
        </p:txBody>
      </p:sp>
      <p:sp>
        <p:nvSpPr>
          <p:cNvPr id="5" name="Google Shape;125;p3">
            <a:extLst>
              <a:ext uri="{FF2B5EF4-FFF2-40B4-BE49-F238E27FC236}">
                <a16:creationId xmlns:a16="http://schemas.microsoft.com/office/drawing/2014/main" id="{ECA415C5-05E9-EE8C-B516-CAA160872052}"/>
              </a:ext>
            </a:extLst>
          </p:cNvPr>
          <p:cNvSpPr txBox="1"/>
          <p:nvPr/>
        </p:nvSpPr>
        <p:spPr>
          <a:xfrm>
            <a:off x="452283" y="871532"/>
            <a:ext cx="11326761" cy="5735761"/>
          </a:xfrm>
          <a:prstGeom prst="rect">
            <a:avLst/>
          </a:prstGeom>
          <a:noFill/>
          <a:ln>
            <a:noFill/>
          </a:ln>
        </p:spPr>
        <p:txBody>
          <a:bodyPr spcFirstLastPara="1" wrap="square" lIns="91425" tIns="45700" rIns="91425" bIns="45700" anchor="t" anchorCtr="0">
            <a:noAutofit/>
          </a:bodyPr>
          <a:lstStyle/>
          <a:p>
            <a:pPr marL="0" marR="0" lvl="0" indent="0" rtl="0">
              <a:lnSpc>
                <a:spcPct val="100000"/>
              </a:lnSpc>
              <a:spcBef>
                <a:spcPts val="0"/>
              </a:spcBef>
              <a:spcAft>
                <a:spcPts val="0"/>
              </a:spcAft>
              <a:buNone/>
            </a:pPr>
            <a:r>
              <a:rPr lang="en-IN" b="1" dirty="0">
                <a:latin typeface="Verdana" panose="020B0604030504040204" pitchFamily="34" charset="0"/>
                <a:ea typeface="Verdana" panose="020B0604030504040204" pitchFamily="34" charset="0"/>
              </a:rPr>
              <a:t>Iteration 1 : Results </a:t>
            </a:r>
          </a:p>
          <a:p>
            <a:pPr marL="0" marR="0" lvl="0" indent="0" rtl="0">
              <a:lnSpc>
                <a:spcPct val="100000"/>
              </a:lnSpc>
              <a:spcBef>
                <a:spcPts val="0"/>
              </a:spcBef>
              <a:spcAft>
                <a:spcPts val="0"/>
              </a:spcAft>
              <a:buNone/>
            </a:pPr>
            <a:endParaRPr lang="en-IN" dirty="0">
              <a:latin typeface="Verdana" panose="020B0604030504040204" pitchFamily="34" charset="0"/>
              <a:ea typeface="Verdana" panose="020B0604030504040204" pitchFamily="34" charset="0"/>
            </a:endParaRPr>
          </a:p>
          <a:p>
            <a:pPr marL="285750" marR="0" lvl="0" indent="-285750" rtl="0">
              <a:lnSpc>
                <a:spcPct val="100000"/>
              </a:lnSpc>
              <a:spcBef>
                <a:spcPts val="0"/>
              </a:spcBef>
              <a:spcAft>
                <a:spcPts val="0"/>
              </a:spcAft>
              <a:buFont typeface="Arial" panose="020B0604020202020204" pitchFamily="34" charset="0"/>
              <a:buChar char="•"/>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p:txBody>
      </p:sp>
      <p:sp>
        <p:nvSpPr>
          <p:cNvPr id="9" name="TextBox 8">
            <a:extLst>
              <a:ext uri="{FF2B5EF4-FFF2-40B4-BE49-F238E27FC236}">
                <a16:creationId xmlns:a16="http://schemas.microsoft.com/office/drawing/2014/main" id="{337EF934-946E-59CC-4D5D-AF6CED9DF7E0}"/>
              </a:ext>
            </a:extLst>
          </p:cNvPr>
          <p:cNvSpPr txBox="1"/>
          <p:nvPr/>
        </p:nvSpPr>
        <p:spPr>
          <a:xfrm>
            <a:off x="6422569" y="5864897"/>
            <a:ext cx="4702628" cy="307777"/>
          </a:xfrm>
          <a:prstGeom prst="rect">
            <a:avLst/>
          </a:prstGeom>
          <a:noFill/>
        </p:spPr>
        <p:txBody>
          <a:bodyPr wrap="square" rtlCol="0">
            <a:spAutoFit/>
          </a:bodyPr>
          <a:lstStyle/>
          <a:p>
            <a:r>
              <a:rPr lang="en-US" dirty="0"/>
              <a:t>Fig-2: RTL Schematic Diagram of ZYNQ for force value 1</a:t>
            </a:r>
            <a:endParaRPr lang="en-IN" dirty="0"/>
          </a:p>
        </p:txBody>
      </p:sp>
      <p:sp>
        <p:nvSpPr>
          <p:cNvPr id="10" name="TextBox 9">
            <a:extLst>
              <a:ext uri="{FF2B5EF4-FFF2-40B4-BE49-F238E27FC236}">
                <a16:creationId xmlns:a16="http://schemas.microsoft.com/office/drawing/2014/main" id="{F718096A-44DA-F88D-CD43-3DF2E5B604C2}"/>
              </a:ext>
            </a:extLst>
          </p:cNvPr>
          <p:cNvSpPr txBox="1"/>
          <p:nvPr/>
        </p:nvSpPr>
        <p:spPr>
          <a:xfrm>
            <a:off x="862529" y="5864897"/>
            <a:ext cx="4702628" cy="307777"/>
          </a:xfrm>
          <a:prstGeom prst="rect">
            <a:avLst/>
          </a:prstGeom>
          <a:noFill/>
        </p:spPr>
        <p:txBody>
          <a:bodyPr wrap="square" rtlCol="0">
            <a:spAutoFit/>
          </a:bodyPr>
          <a:lstStyle/>
          <a:p>
            <a:r>
              <a:rPr lang="en-US" dirty="0"/>
              <a:t>Fig-1:RTL Schematic Diagram of ZYNQ for force value 0</a:t>
            </a:r>
            <a:endParaRPr lang="en-IN" dirty="0"/>
          </a:p>
        </p:txBody>
      </p:sp>
      <p:pic>
        <p:nvPicPr>
          <p:cNvPr id="12" name="Picture 11" descr="A computer screen shot of a program&#10;&#10;Description automatically generated">
            <a:extLst>
              <a:ext uri="{FF2B5EF4-FFF2-40B4-BE49-F238E27FC236}">
                <a16:creationId xmlns:a16="http://schemas.microsoft.com/office/drawing/2014/main" id="{065773F9-665D-7120-28D5-0C77F2F112E7}"/>
              </a:ext>
            </a:extLst>
          </p:cNvPr>
          <p:cNvPicPr>
            <a:picLocks noChangeAspect="1"/>
          </p:cNvPicPr>
          <p:nvPr/>
        </p:nvPicPr>
        <p:blipFill>
          <a:blip r:embed="rId2"/>
          <a:srcRect l="1998" t="4135" r="1321" b="2198"/>
          <a:stretch/>
        </p:blipFill>
        <p:spPr>
          <a:xfrm>
            <a:off x="331687" y="1255215"/>
            <a:ext cx="5764313" cy="4533776"/>
          </a:xfrm>
          <a:prstGeom prst="rect">
            <a:avLst/>
          </a:prstGeom>
        </p:spPr>
      </p:pic>
      <p:pic>
        <p:nvPicPr>
          <p:cNvPr id="14" name="Picture 13">
            <a:extLst>
              <a:ext uri="{FF2B5EF4-FFF2-40B4-BE49-F238E27FC236}">
                <a16:creationId xmlns:a16="http://schemas.microsoft.com/office/drawing/2014/main" id="{483EEDD1-4075-9638-D896-612FFE6853A2}"/>
              </a:ext>
            </a:extLst>
          </p:cNvPr>
          <p:cNvPicPr>
            <a:picLocks noChangeAspect="1"/>
          </p:cNvPicPr>
          <p:nvPr/>
        </p:nvPicPr>
        <p:blipFill>
          <a:blip r:embed="rId3"/>
          <a:srcRect l="1735" t="3813"/>
          <a:stretch/>
        </p:blipFill>
        <p:spPr>
          <a:xfrm>
            <a:off x="6422569" y="1255215"/>
            <a:ext cx="5477071" cy="4533776"/>
          </a:xfrm>
          <a:prstGeom prst="rect">
            <a:avLst/>
          </a:prstGeom>
        </p:spPr>
      </p:pic>
    </p:spTree>
    <p:extLst>
      <p:ext uri="{BB962C8B-B14F-4D97-AF65-F5344CB8AC3E}">
        <p14:creationId xmlns:p14="http://schemas.microsoft.com/office/powerpoint/2010/main" val="12291909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omputer screen shot of a computer diagram&#10;&#10;Description automatically generated">
            <a:extLst>
              <a:ext uri="{FF2B5EF4-FFF2-40B4-BE49-F238E27FC236}">
                <a16:creationId xmlns:a16="http://schemas.microsoft.com/office/drawing/2014/main" id="{BB94639C-73C7-B997-2D45-6475FB952A07}"/>
              </a:ext>
            </a:extLst>
          </p:cNvPr>
          <p:cNvPicPr>
            <a:picLocks noChangeAspect="1"/>
          </p:cNvPicPr>
          <p:nvPr/>
        </p:nvPicPr>
        <p:blipFill>
          <a:blip r:embed="rId2"/>
          <a:srcRect l="1542" t="23553" b="18094"/>
          <a:stretch/>
        </p:blipFill>
        <p:spPr>
          <a:xfrm>
            <a:off x="354563" y="382554"/>
            <a:ext cx="6055568" cy="4982548"/>
          </a:xfrm>
          <a:prstGeom prst="rect">
            <a:avLst/>
          </a:prstGeom>
        </p:spPr>
      </p:pic>
      <p:sp>
        <p:nvSpPr>
          <p:cNvPr id="4" name="TextBox 3">
            <a:extLst>
              <a:ext uri="{FF2B5EF4-FFF2-40B4-BE49-F238E27FC236}">
                <a16:creationId xmlns:a16="http://schemas.microsoft.com/office/drawing/2014/main" id="{DE25AB21-4FB4-03E4-E574-B927DF0CC6AB}"/>
              </a:ext>
            </a:extLst>
          </p:cNvPr>
          <p:cNvSpPr txBox="1"/>
          <p:nvPr/>
        </p:nvSpPr>
        <p:spPr>
          <a:xfrm>
            <a:off x="1063690" y="5626359"/>
            <a:ext cx="5626359" cy="307777"/>
          </a:xfrm>
          <a:prstGeom prst="rect">
            <a:avLst/>
          </a:prstGeom>
          <a:noFill/>
        </p:spPr>
        <p:txBody>
          <a:bodyPr wrap="square" rtlCol="0">
            <a:spAutoFit/>
          </a:bodyPr>
          <a:lstStyle/>
          <a:p>
            <a:r>
              <a:rPr lang="en-US" dirty="0"/>
              <a:t>Fig-3:Block Diagram of ZYNQ Wrapper</a:t>
            </a:r>
            <a:endParaRPr lang="en-IN" dirty="0"/>
          </a:p>
        </p:txBody>
      </p:sp>
      <p:pic>
        <p:nvPicPr>
          <p:cNvPr id="5" name="Picture 4" descr="A green electronic board with many small ports&#10;&#10;Description automatically generated with medium confidence">
            <a:extLst>
              <a:ext uri="{FF2B5EF4-FFF2-40B4-BE49-F238E27FC236}">
                <a16:creationId xmlns:a16="http://schemas.microsoft.com/office/drawing/2014/main" id="{2722150F-411B-1EC2-DA50-2A80906EBE20}"/>
              </a:ext>
            </a:extLst>
          </p:cNvPr>
          <p:cNvPicPr>
            <a:picLocks noChangeAspect="1"/>
          </p:cNvPicPr>
          <p:nvPr/>
        </p:nvPicPr>
        <p:blipFill>
          <a:blip r:embed="rId3"/>
          <a:srcRect t="11837" b="25442"/>
          <a:stretch/>
        </p:blipFill>
        <p:spPr>
          <a:xfrm>
            <a:off x="6839338" y="550507"/>
            <a:ext cx="4926563" cy="4814595"/>
          </a:xfrm>
          <a:prstGeom prst="rect">
            <a:avLst/>
          </a:prstGeom>
        </p:spPr>
      </p:pic>
      <p:sp>
        <p:nvSpPr>
          <p:cNvPr id="6" name="TextBox 5">
            <a:extLst>
              <a:ext uri="{FF2B5EF4-FFF2-40B4-BE49-F238E27FC236}">
                <a16:creationId xmlns:a16="http://schemas.microsoft.com/office/drawing/2014/main" id="{20E69584-AFDD-DB1E-A094-D0A918AFF0C7}"/>
              </a:ext>
            </a:extLst>
          </p:cNvPr>
          <p:cNvSpPr txBox="1"/>
          <p:nvPr/>
        </p:nvSpPr>
        <p:spPr>
          <a:xfrm>
            <a:off x="7613780" y="5551713"/>
            <a:ext cx="4842587" cy="307777"/>
          </a:xfrm>
          <a:prstGeom prst="rect">
            <a:avLst/>
          </a:prstGeom>
          <a:noFill/>
        </p:spPr>
        <p:txBody>
          <a:bodyPr wrap="square" rtlCol="0">
            <a:spAutoFit/>
          </a:bodyPr>
          <a:lstStyle/>
          <a:p>
            <a:r>
              <a:rPr lang="en-US" dirty="0"/>
              <a:t>Fig-4:Interfacing with ZYNQ 7000 SOC</a:t>
            </a:r>
            <a:endParaRPr lang="en-IN" dirty="0"/>
          </a:p>
        </p:txBody>
      </p:sp>
    </p:spTree>
    <p:extLst>
      <p:ext uri="{BB962C8B-B14F-4D97-AF65-F5344CB8AC3E}">
        <p14:creationId xmlns:p14="http://schemas.microsoft.com/office/powerpoint/2010/main" val="33248426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35DAD1-B5D0-64CA-7B17-1A092EA125E2}"/>
              </a:ext>
            </a:extLst>
          </p:cNvPr>
          <p:cNvSpPr>
            <a:spLocks noGrp="1"/>
          </p:cNvSpPr>
          <p:nvPr>
            <p:ph type="title"/>
          </p:nvPr>
        </p:nvSpPr>
        <p:spPr/>
        <p:txBody>
          <a:bodyPr>
            <a:normAutofit fontScale="90000"/>
          </a:bodyPr>
          <a:lstStyle/>
          <a:p>
            <a:pPr algn="ctr"/>
            <a:r>
              <a:rPr lang="en-US" sz="2400" b="1" dirty="0">
                <a:latin typeface="Montserrat" panose="00000500000000000000" pitchFamily="2" charset="0"/>
              </a:rPr>
              <a:t>Zynq-Based VGA Controller – Progress Summary</a:t>
            </a:r>
            <a:r>
              <a:rPr lang="en-IN" b="1" dirty="0"/>
              <a:t>(Review 1)</a:t>
            </a:r>
            <a:br>
              <a:rPr lang="en-IN" dirty="0"/>
            </a:br>
            <a:br>
              <a:rPr lang="en-US" dirty="0"/>
            </a:br>
            <a:endParaRPr lang="en-IN" dirty="0"/>
          </a:p>
        </p:txBody>
      </p:sp>
      <p:sp>
        <p:nvSpPr>
          <p:cNvPr id="3" name="Text Placeholder 2">
            <a:extLst>
              <a:ext uri="{FF2B5EF4-FFF2-40B4-BE49-F238E27FC236}">
                <a16:creationId xmlns:a16="http://schemas.microsoft.com/office/drawing/2014/main" id="{ED0AEB5A-E3F2-EC5E-749C-133920F7CC74}"/>
              </a:ext>
            </a:extLst>
          </p:cNvPr>
          <p:cNvSpPr>
            <a:spLocks noGrp="1"/>
          </p:cNvSpPr>
          <p:nvPr>
            <p:ph type="body" idx="1"/>
          </p:nvPr>
        </p:nvSpPr>
        <p:spPr/>
        <p:txBody>
          <a:bodyPr/>
          <a:lstStyle/>
          <a:p>
            <a:pPr marL="114300" indent="0">
              <a:buNone/>
            </a:pPr>
            <a:r>
              <a:rPr lang="en-IN" sz="1600" b="1" dirty="0">
                <a:latin typeface="Calibri" panose="020F0502020204030204" pitchFamily="34" charset="0"/>
                <a:ea typeface="Calibri" panose="020F0502020204030204" pitchFamily="34" charset="0"/>
                <a:cs typeface="Calibri" panose="020F0502020204030204" pitchFamily="34" charset="0"/>
              </a:rPr>
              <a:t>Work Completed &amp; Results</a:t>
            </a:r>
          </a:p>
          <a:p>
            <a:pPr algn="just">
              <a:buFont typeface="Arial" panose="020B0604020202020204" pitchFamily="34" charset="0"/>
              <a:buChar char="•"/>
            </a:pPr>
            <a:r>
              <a:rPr lang="en-IN" dirty="0" err="1">
                <a:latin typeface="Times New Roman" panose="02020603050405020304" pitchFamily="18" charset="0"/>
                <a:cs typeface="Times New Roman" panose="02020603050405020304" pitchFamily="18" charset="0"/>
              </a:rPr>
              <a:t>Vivado</a:t>
            </a:r>
            <a:r>
              <a:rPr lang="en-IN" dirty="0">
                <a:latin typeface="Times New Roman" panose="02020603050405020304" pitchFamily="18" charset="0"/>
                <a:cs typeface="Times New Roman" panose="02020603050405020304" pitchFamily="18" charset="0"/>
              </a:rPr>
              <a:t> Project Created: RTL project set up with correct FPGA part.</a:t>
            </a:r>
          </a:p>
          <a:p>
            <a:pPr algn="just">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Zynq PS Integrated: Configured clocks, reset, and peripherals.</a:t>
            </a:r>
          </a:p>
          <a:p>
            <a:pPr algn="just">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VGA Controller Added: Implemented sync and pixel generation.</a:t>
            </a:r>
          </a:p>
          <a:p>
            <a:pPr algn="just">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Clock &amp; Reset Configured: Verified stability via simulation.</a:t>
            </a:r>
          </a:p>
          <a:p>
            <a:pPr algn="just">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Block Design Completed: Connected Zynq PS, clock, reset, and VGA signals.</a:t>
            </a:r>
          </a:p>
          <a:p>
            <a:pPr algn="just">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Address Mapping &amp; I/O Ports: Assigned VGA signal pins, mapped peripherals.</a:t>
            </a:r>
          </a:p>
          <a:p>
            <a:pPr algn="just">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Bitstream Generated: No critical errors, successfully implemented.</a:t>
            </a:r>
          </a:p>
          <a:p>
            <a:pPr algn="just">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Simulation Performed: VGA signal validated, pending further tests.</a:t>
            </a:r>
          </a:p>
          <a:p>
            <a:pPr algn="just">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Design Exported: Ready for hardware deployment.</a:t>
            </a:r>
          </a:p>
          <a:p>
            <a:pPr marL="114300" indent="0">
              <a:buNone/>
            </a:pPr>
            <a:r>
              <a:rPr lang="en-US" sz="1600" b="1" dirty="0">
                <a:latin typeface="Calibri" panose="020F0502020204030204" pitchFamily="34" charset="0"/>
                <a:ea typeface="Calibri" panose="020F0502020204030204" pitchFamily="34" charset="0"/>
                <a:cs typeface="Calibri" panose="020F0502020204030204" pitchFamily="34" charset="0"/>
              </a:rPr>
              <a:t>Conclusion</a:t>
            </a:r>
          </a:p>
          <a:p>
            <a:pPr marL="114300" indent="0" algn="just">
              <a:buNone/>
            </a:pPr>
            <a:r>
              <a:rPr lang="en-US" dirty="0">
                <a:latin typeface="Times New Roman" panose="02020603050405020304" pitchFamily="18" charset="0"/>
                <a:cs typeface="Times New Roman" panose="02020603050405020304" pitchFamily="18" charset="0"/>
              </a:rPr>
              <a:t>A functional VGA controller was designed using Zynq PS and FPGA fabric. The system's clocking, synchronization, and initial signal generation were validated. Further optimization and testing will enhance functionality.</a:t>
            </a:r>
          </a:p>
          <a:p>
            <a:pPr algn="just">
              <a:buFont typeface="Arial" panose="020B0604020202020204" pitchFamily="34" charset="0"/>
              <a:buChar char="•"/>
            </a:pPr>
            <a:endParaRPr lang="en-IN" dirty="0">
              <a:latin typeface="Times New Roman" panose="02020603050405020304" pitchFamily="18" charset="0"/>
              <a:cs typeface="Times New Roman" panose="02020603050405020304" pitchFamily="18" charset="0"/>
            </a:endParaRPr>
          </a:p>
          <a:p>
            <a:endParaRPr lang="en-IN" dirty="0"/>
          </a:p>
        </p:txBody>
      </p:sp>
      <p:sp>
        <p:nvSpPr>
          <p:cNvPr id="4" name="Slide Number Placeholder 3">
            <a:extLst>
              <a:ext uri="{FF2B5EF4-FFF2-40B4-BE49-F238E27FC236}">
                <a16:creationId xmlns:a16="http://schemas.microsoft.com/office/drawing/2014/main" id="{3F8C2B4A-7BA5-4106-EA1C-F839F24ECB2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15</a:t>
            </a:fld>
            <a:endParaRPr lang="en-US"/>
          </a:p>
        </p:txBody>
      </p:sp>
    </p:spTree>
    <p:extLst>
      <p:ext uri="{BB962C8B-B14F-4D97-AF65-F5344CB8AC3E}">
        <p14:creationId xmlns:p14="http://schemas.microsoft.com/office/powerpoint/2010/main" val="211953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6319CB-94C5-FDF9-2791-2778B6DF7824}"/>
              </a:ext>
            </a:extLst>
          </p:cNvPr>
          <p:cNvSpPr>
            <a:spLocks noGrp="1"/>
          </p:cNvSpPr>
          <p:nvPr>
            <p:ph type="title"/>
          </p:nvPr>
        </p:nvSpPr>
        <p:spPr/>
        <p:txBody>
          <a:bodyPr>
            <a:noAutofit/>
          </a:bodyPr>
          <a:lstStyle/>
          <a:p>
            <a:pPr algn="ctr"/>
            <a:r>
              <a:rPr lang="en-US" sz="2400" b="1" dirty="0">
                <a:latin typeface="Montserrat" panose="00000500000000000000" pitchFamily="2" charset="0"/>
              </a:rPr>
              <a:t>Review 2: Real-Time Automated Plant Disease Classification Using Deep Learning</a:t>
            </a:r>
            <a:endParaRPr lang="en-IN" sz="2400" b="1" dirty="0">
              <a:latin typeface="Montserrat" panose="00000500000000000000" pitchFamily="2" charset="0"/>
            </a:endParaRPr>
          </a:p>
        </p:txBody>
      </p:sp>
      <p:sp>
        <p:nvSpPr>
          <p:cNvPr id="3" name="Text Placeholder 2">
            <a:extLst>
              <a:ext uri="{FF2B5EF4-FFF2-40B4-BE49-F238E27FC236}">
                <a16:creationId xmlns:a16="http://schemas.microsoft.com/office/drawing/2014/main" id="{66C60555-D98B-02AD-2C33-05F5F066A85F}"/>
              </a:ext>
            </a:extLst>
          </p:cNvPr>
          <p:cNvSpPr>
            <a:spLocks noGrp="1"/>
          </p:cNvSpPr>
          <p:nvPr>
            <p:ph type="body" idx="1"/>
          </p:nvPr>
        </p:nvSpPr>
        <p:spPr/>
        <p:txBody>
          <a:bodyPr/>
          <a:lstStyle/>
          <a:p>
            <a:pPr algn="just">
              <a:buFont typeface="Wingdings" panose="05000000000000000000" pitchFamily="2" charset="2"/>
              <a:buChar char="§"/>
            </a:pPr>
            <a:r>
              <a:rPr lang="en-US" b="1" dirty="0">
                <a:latin typeface="Calibri" panose="020F0502020204030204" pitchFamily="34" charset="0"/>
                <a:ea typeface="Calibri" panose="020F0502020204030204" pitchFamily="34" charset="0"/>
                <a:cs typeface="Calibri" panose="020F0502020204030204" pitchFamily="34" charset="0"/>
              </a:rPr>
              <a:t>Problem</a:t>
            </a:r>
            <a:r>
              <a:rPr lang="en-US" dirty="0">
                <a:latin typeface="Calibri" panose="020F0502020204030204" pitchFamily="34" charset="0"/>
                <a:ea typeface="Calibri" panose="020F0502020204030204" pitchFamily="34" charset="0"/>
                <a:cs typeface="Calibri" panose="020F0502020204030204" pitchFamily="34" charset="0"/>
              </a:rPr>
              <a:t>: Detecting plant diseases early is crucial for crop health but requires expert knowledge and time-consuming manual inspection.</a:t>
            </a:r>
          </a:p>
          <a:p>
            <a:pPr algn="just">
              <a:buFont typeface="Wingdings" panose="05000000000000000000" pitchFamily="2" charset="2"/>
              <a:buChar char="§"/>
            </a:pPr>
            <a:r>
              <a:rPr lang="en-US" b="1" dirty="0">
                <a:latin typeface="Calibri" panose="020F0502020204030204" pitchFamily="34" charset="0"/>
                <a:ea typeface="Calibri" panose="020F0502020204030204" pitchFamily="34" charset="0"/>
                <a:cs typeface="Calibri" panose="020F0502020204030204" pitchFamily="34" charset="0"/>
              </a:rPr>
              <a:t>Objective</a:t>
            </a:r>
            <a:r>
              <a:rPr lang="en-US" dirty="0">
                <a:latin typeface="Calibri" panose="020F0502020204030204" pitchFamily="34" charset="0"/>
                <a:ea typeface="Calibri" panose="020F0502020204030204" pitchFamily="34" charset="0"/>
                <a:cs typeface="Calibri" panose="020F0502020204030204" pitchFamily="34" charset="0"/>
              </a:rPr>
              <a:t>: This project aims to automate plant disease detection using deep learning, classifying leaf images as Healthy, Powdery, or Rust.</a:t>
            </a:r>
          </a:p>
          <a:p>
            <a:pPr algn="just">
              <a:buFont typeface="Wingdings" panose="05000000000000000000" pitchFamily="2" charset="2"/>
              <a:buChar char="§"/>
            </a:pPr>
            <a:r>
              <a:rPr lang="en-US" b="1" dirty="0">
                <a:latin typeface="Calibri" panose="020F0502020204030204" pitchFamily="34" charset="0"/>
                <a:ea typeface="Calibri" panose="020F0502020204030204" pitchFamily="34" charset="0"/>
                <a:cs typeface="Calibri" panose="020F0502020204030204" pitchFamily="34" charset="0"/>
              </a:rPr>
              <a:t>Approach</a:t>
            </a:r>
            <a:r>
              <a:rPr lang="en-US" dirty="0">
                <a:latin typeface="Calibri" panose="020F0502020204030204" pitchFamily="34" charset="0"/>
                <a:ea typeface="Calibri" panose="020F0502020204030204" pitchFamily="34" charset="0"/>
                <a:cs typeface="Calibri" panose="020F0502020204030204" pitchFamily="34" charset="0"/>
              </a:rPr>
              <a:t>: A Convolutional Neural Network (CNN) is trained using augmented image data to improve accuracy and generalization.</a:t>
            </a:r>
          </a:p>
          <a:p>
            <a:pPr algn="just">
              <a:buFont typeface="Wingdings" panose="05000000000000000000" pitchFamily="2" charset="2"/>
              <a:buChar char="§"/>
            </a:pPr>
            <a:r>
              <a:rPr lang="en-US" b="1" dirty="0">
                <a:latin typeface="Calibri" panose="020F0502020204030204" pitchFamily="34" charset="0"/>
                <a:ea typeface="Calibri" panose="020F0502020204030204" pitchFamily="34" charset="0"/>
                <a:cs typeface="Calibri" panose="020F0502020204030204" pitchFamily="34" charset="0"/>
              </a:rPr>
              <a:t>Technology</a:t>
            </a:r>
            <a:r>
              <a:rPr lang="en-US" dirty="0">
                <a:latin typeface="Calibri" panose="020F0502020204030204" pitchFamily="34" charset="0"/>
                <a:ea typeface="Calibri" panose="020F0502020204030204" pitchFamily="34" charset="0"/>
                <a:cs typeface="Calibri" panose="020F0502020204030204" pitchFamily="34" charset="0"/>
              </a:rPr>
              <a:t>: The project uses </a:t>
            </a:r>
            <a:r>
              <a:rPr lang="en-US" dirty="0" err="1">
                <a:latin typeface="Calibri" panose="020F0502020204030204" pitchFamily="34" charset="0"/>
                <a:ea typeface="Calibri" panose="020F0502020204030204" pitchFamily="34" charset="0"/>
                <a:cs typeface="Calibri" panose="020F0502020204030204" pitchFamily="34" charset="0"/>
              </a:rPr>
              <a:t>Keras</a:t>
            </a:r>
            <a:r>
              <a:rPr lang="en-US" dirty="0">
                <a:latin typeface="Calibri" panose="020F0502020204030204" pitchFamily="34" charset="0"/>
                <a:ea typeface="Calibri" panose="020F0502020204030204" pitchFamily="34" charset="0"/>
                <a:cs typeface="Calibri" panose="020F0502020204030204" pitchFamily="34" charset="0"/>
              </a:rPr>
              <a:t> and TensorFlow for model training and image processing.</a:t>
            </a:r>
          </a:p>
          <a:p>
            <a:pPr algn="just">
              <a:buFont typeface="Wingdings" panose="05000000000000000000" pitchFamily="2" charset="2"/>
              <a:buChar char="§"/>
            </a:pPr>
            <a:r>
              <a:rPr lang="en-US" b="1" dirty="0">
                <a:latin typeface="Calibri" panose="020F0502020204030204" pitchFamily="34" charset="0"/>
                <a:ea typeface="Calibri" panose="020F0502020204030204" pitchFamily="34" charset="0"/>
                <a:cs typeface="Calibri" panose="020F0502020204030204" pitchFamily="34" charset="0"/>
              </a:rPr>
              <a:t>Impact</a:t>
            </a:r>
            <a:r>
              <a:rPr lang="en-US" dirty="0">
                <a:latin typeface="Calibri" panose="020F0502020204030204" pitchFamily="34" charset="0"/>
                <a:ea typeface="Calibri" panose="020F0502020204030204" pitchFamily="34" charset="0"/>
                <a:cs typeface="Calibri" panose="020F0502020204030204" pitchFamily="34" charset="0"/>
              </a:rPr>
              <a:t>: The system offers a scalable, efficient solution for early disease detection, supporting better crop management.</a:t>
            </a:r>
          </a:p>
          <a:p>
            <a:pPr marL="114300" indent="0" algn="just">
              <a:buNone/>
            </a:pPr>
            <a:r>
              <a:rPr lang="en-IN" sz="1600" b="1" dirty="0">
                <a:latin typeface="Calibri" panose="020F0502020204030204" pitchFamily="34" charset="0"/>
                <a:ea typeface="Calibri" panose="020F0502020204030204" pitchFamily="34" charset="0"/>
                <a:cs typeface="Calibri" panose="020F0502020204030204" pitchFamily="34" charset="0"/>
              </a:rPr>
              <a:t>Technologies Used:</a:t>
            </a:r>
          </a:p>
        </p:txBody>
      </p:sp>
      <p:sp>
        <p:nvSpPr>
          <p:cNvPr id="4" name="Slide Number Placeholder 3">
            <a:extLst>
              <a:ext uri="{FF2B5EF4-FFF2-40B4-BE49-F238E27FC236}">
                <a16:creationId xmlns:a16="http://schemas.microsoft.com/office/drawing/2014/main" id="{C77A682E-B784-8390-E113-1FC01E01BC6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16</a:t>
            </a:fld>
            <a:endParaRPr lang="en-US"/>
          </a:p>
        </p:txBody>
      </p:sp>
      <p:pic>
        <p:nvPicPr>
          <p:cNvPr id="9" name="Picture 8" descr="A diagram of a process&#10;&#10;Description automatically generated">
            <a:extLst>
              <a:ext uri="{FF2B5EF4-FFF2-40B4-BE49-F238E27FC236}">
                <a16:creationId xmlns:a16="http://schemas.microsoft.com/office/drawing/2014/main" id="{E1E64AD3-697F-471B-A7D7-496C336B5BC2}"/>
              </a:ext>
            </a:extLst>
          </p:cNvPr>
          <p:cNvPicPr>
            <a:picLocks noChangeAspect="1"/>
          </p:cNvPicPr>
          <p:nvPr/>
        </p:nvPicPr>
        <p:blipFill>
          <a:blip r:embed="rId2"/>
          <a:stretch>
            <a:fillRect/>
          </a:stretch>
        </p:blipFill>
        <p:spPr>
          <a:xfrm>
            <a:off x="6095950" y="3054706"/>
            <a:ext cx="5303967" cy="2390775"/>
          </a:xfrm>
          <a:prstGeom prst="rect">
            <a:avLst/>
          </a:prstGeom>
        </p:spPr>
      </p:pic>
      <p:sp>
        <p:nvSpPr>
          <p:cNvPr id="12" name="TextBox 11">
            <a:extLst>
              <a:ext uri="{FF2B5EF4-FFF2-40B4-BE49-F238E27FC236}">
                <a16:creationId xmlns:a16="http://schemas.microsoft.com/office/drawing/2014/main" id="{1E70A757-F8D4-574A-ABAE-0842DCE41EF5}"/>
              </a:ext>
            </a:extLst>
          </p:cNvPr>
          <p:cNvSpPr txBox="1"/>
          <p:nvPr/>
        </p:nvSpPr>
        <p:spPr>
          <a:xfrm>
            <a:off x="415600" y="3234680"/>
            <a:ext cx="5429613" cy="2277547"/>
          </a:xfrm>
          <a:prstGeom prst="rect">
            <a:avLst/>
          </a:prstGeom>
          <a:noFill/>
        </p:spPr>
        <p:txBody>
          <a:bodyPr wrap="square" rtlCol="0">
            <a:spAutoFit/>
          </a:bodyPr>
          <a:lstStyle/>
          <a:p>
            <a:pPr marL="114300" indent="0" algn="just">
              <a:buNone/>
            </a:pPr>
            <a:r>
              <a:rPr lang="en-IN" sz="1500" b="1" dirty="0" err="1">
                <a:latin typeface="Calibri" panose="020F0502020204030204" pitchFamily="34" charset="0"/>
                <a:ea typeface="Calibri" panose="020F0502020204030204" pitchFamily="34" charset="0"/>
                <a:cs typeface="Calibri" panose="020F0502020204030204" pitchFamily="34" charset="0"/>
              </a:rPr>
              <a:t>Keras</a:t>
            </a:r>
            <a:r>
              <a:rPr lang="en-IN" sz="1500" dirty="0">
                <a:latin typeface="Calibri" panose="020F0502020204030204" pitchFamily="34" charset="0"/>
                <a:ea typeface="Calibri" panose="020F0502020204030204" pitchFamily="34" charset="0"/>
                <a:cs typeface="Calibri" panose="020F0502020204030204" pitchFamily="34" charset="0"/>
              </a:rPr>
              <a:t>:</a:t>
            </a:r>
          </a:p>
          <a:p>
            <a:pPr marL="400050" indent="-285750" algn="just">
              <a:buFont typeface="Wingdings" panose="05000000000000000000" pitchFamily="2" charset="2"/>
              <a:buChar char="q"/>
            </a:pPr>
            <a:r>
              <a:rPr lang="en-US" dirty="0" err="1">
                <a:latin typeface="Calibri" panose="020F0502020204030204" pitchFamily="34" charset="0"/>
                <a:ea typeface="Calibri" panose="020F0502020204030204" pitchFamily="34" charset="0"/>
                <a:cs typeface="Calibri" panose="020F0502020204030204" pitchFamily="34" charset="0"/>
              </a:rPr>
              <a:t>Keras</a:t>
            </a:r>
            <a:r>
              <a:rPr lang="en-US" dirty="0">
                <a:latin typeface="Calibri" panose="020F0502020204030204" pitchFamily="34" charset="0"/>
                <a:ea typeface="Calibri" panose="020F0502020204030204" pitchFamily="34" charset="0"/>
                <a:cs typeface="Calibri" panose="020F0502020204030204" pitchFamily="34" charset="0"/>
              </a:rPr>
              <a:t> is a user-friendly, high-level API for building and training deep learning models. It simplifies the process of defining and training neural networks.</a:t>
            </a:r>
          </a:p>
          <a:p>
            <a:pPr marL="400050" indent="-285750" algn="just">
              <a:buFont typeface="Wingdings" panose="05000000000000000000" pitchFamily="2" charset="2"/>
              <a:buChar char="q"/>
            </a:pPr>
            <a:r>
              <a:rPr lang="en-US" dirty="0" err="1">
                <a:latin typeface="Calibri" panose="020F0502020204030204" pitchFamily="34" charset="0"/>
                <a:ea typeface="Calibri" panose="020F0502020204030204" pitchFamily="34" charset="0"/>
                <a:cs typeface="Calibri" panose="020F0502020204030204" pitchFamily="34" charset="0"/>
              </a:rPr>
              <a:t>Keras</a:t>
            </a:r>
            <a:r>
              <a:rPr lang="en-US" dirty="0">
                <a:latin typeface="Calibri" panose="020F0502020204030204" pitchFamily="34" charset="0"/>
                <a:ea typeface="Calibri" panose="020F0502020204030204" pitchFamily="34" charset="0"/>
                <a:cs typeface="Calibri" panose="020F0502020204030204" pitchFamily="34" charset="0"/>
              </a:rPr>
              <a:t> is designed to be simple and easy to use, making it ideal for beginners and quick prototyping.</a:t>
            </a:r>
          </a:p>
          <a:p>
            <a:pPr marL="114300" algn="just"/>
            <a:r>
              <a:rPr lang="en-IN" sz="1500" b="1" dirty="0">
                <a:latin typeface="Calibri" panose="020F0502020204030204" pitchFamily="34" charset="0"/>
                <a:ea typeface="Calibri" panose="020F0502020204030204" pitchFamily="34" charset="0"/>
                <a:cs typeface="Calibri" panose="020F0502020204030204" pitchFamily="34" charset="0"/>
              </a:rPr>
              <a:t>TensorFlow:</a:t>
            </a:r>
            <a:endParaRPr lang="en-US" sz="1500" b="1" dirty="0">
              <a:latin typeface="Calibri" panose="020F0502020204030204" pitchFamily="34" charset="0"/>
              <a:ea typeface="Calibri" panose="020F0502020204030204" pitchFamily="34" charset="0"/>
              <a:cs typeface="Calibri" panose="020F0502020204030204" pitchFamily="34" charset="0"/>
            </a:endParaRPr>
          </a:p>
          <a:p>
            <a:pPr marL="400050" indent="-285750" algn="just">
              <a:buFont typeface="Wingdings" panose="05000000000000000000" pitchFamily="2" charset="2"/>
              <a:buChar char="q"/>
            </a:pPr>
            <a:r>
              <a:rPr lang="en-US" dirty="0">
                <a:latin typeface="Calibri" panose="020F0502020204030204" pitchFamily="34" charset="0"/>
                <a:ea typeface="Calibri" panose="020F0502020204030204" pitchFamily="34" charset="0"/>
                <a:cs typeface="Calibri" panose="020F0502020204030204" pitchFamily="34" charset="0"/>
              </a:rPr>
              <a:t>TensorFlow is an open-source framework developed by Google for machine learning and deep learning tasks.</a:t>
            </a:r>
          </a:p>
          <a:p>
            <a:pPr marL="400050" indent="-285750" algn="just">
              <a:buFont typeface="Wingdings" panose="05000000000000000000" pitchFamily="2" charset="2"/>
              <a:buChar char="q"/>
            </a:pPr>
            <a:r>
              <a:rPr lang="en-US" dirty="0">
                <a:latin typeface="Calibri" panose="020F0502020204030204" pitchFamily="34" charset="0"/>
                <a:ea typeface="Calibri" panose="020F0502020204030204" pitchFamily="34" charset="0"/>
                <a:cs typeface="Calibri" panose="020F0502020204030204" pitchFamily="34" charset="0"/>
              </a:rPr>
              <a:t>It supports both training and inference for models</a:t>
            </a:r>
            <a:r>
              <a:rPr lang="en-US" dirty="0"/>
              <a:t>.</a:t>
            </a:r>
            <a:endParaRPr lang="en-IN" dirty="0">
              <a:latin typeface="Calibri" panose="020F0502020204030204" pitchFamily="34" charset="0"/>
              <a:ea typeface="Calibri" panose="020F0502020204030204" pitchFamily="34" charset="0"/>
              <a:cs typeface="Calibri" panose="020F0502020204030204" pitchFamily="34" charset="0"/>
            </a:endParaRPr>
          </a:p>
        </p:txBody>
      </p:sp>
      <p:sp>
        <p:nvSpPr>
          <p:cNvPr id="13" name="TextBox 12">
            <a:extLst>
              <a:ext uri="{FF2B5EF4-FFF2-40B4-BE49-F238E27FC236}">
                <a16:creationId xmlns:a16="http://schemas.microsoft.com/office/drawing/2014/main" id="{7D4D277D-9638-7EF4-964F-1A75C0ABCA0D}"/>
              </a:ext>
            </a:extLst>
          </p:cNvPr>
          <p:cNvSpPr txBox="1"/>
          <p:nvPr/>
        </p:nvSpPr>
        <p:spPr>
          <a:xfrm>
            <a:off x="6935303" y="5599899"/>
            <a:ext cx="3750906" cy="307777"/>
          </a:xfrm>
          <a:prstGeom prst="rect">
            <a:avLst/>
          </a:prstGeom>
          <a:noFill/>
        </p:spPr>
        <p:txBody>
          <a:bodyPr wrap="square" rtlCol="0">
            <a:spAutoFit/>
          </a:bodyPr>
          <a:lstStyle/>
          <a:p>
            <a:r>
              <a:rPr lang="en-IN" dirty="0"/>
              <a:t>Fig-5: System Architecture Block Diagram</a:t>
            </a:r>
          </a:p>
        </p:txBody>
      </p:sp>
    </p:spTree>
    <p:extLst>
      <p:ext uri="{BB962C8B-B14F-4D97-AF65-F5344CB8AC3E}">
        <p14:creationId xmlns:p14="http://schemas.microsoft.com/office/powerpoint/2010/main" val="25912690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4E1F2A-16ED-8603-7763-882B40B6129E}"/>
              </a:ext>
            </a:extLst>
          </p:cNvPr>
          <p:cNvSpPr>
            <a:spLocks noGrp="1"/>
          </p:cNvSpPr>
          <p:nvPr>
            <p:ph type="title"/>
          </p:nvPr>
        </p:nvSpPr>
        <p:spPr/>
        <p:txBody>
          <a:bodyPr>
            <a:normAutofit/>
          </a:bodyPr>
          <a:lstStyle/>
          <a:p>
            <a:pPr algn="ctr"/>
            <a:r>
              <a:rPr lang="en-US" sz="2400" b="1" dirty="0">
                <a:latin typeface="Montserrat" panose="00000500000000000000" pitchFamily="2" charset="0"/>
              </a:rPr>
              <a:t>Running the Plant Disease Detection System on Google </a:t>
            </a:r>
            <a:r>
              <a:rPr lang="en-US" sz="2400" b="1" dirty="0" err="1">
                <a:latin typeface="Montserrat" panose="00000500000000000000" pitchFamily="2" charset="0"/>
              </a:rPr>
              <a:t>Colab</a:t>
            </a:r>
            <a:endParaRPr lang="en-IN" sz="2400" b="1" dirty="0">
              <a:latin typeface="Montserrat" panose="00000500000000000000" pitchFamily="2" charset="0"/>
            </a:endParaRPr>
          </a:p>
        </p:txBody>
      </p:sp>
      <p:sp>
        <p:nvSpPr>
          <p:cNvPr id="3" name="Text Placeholder 2">
            <a:extLst>
              <a:ext uri="{FF2B5EF4-FFF2-40B4-BE49-F238E27FC236}">
                <a16:creationId xmlns:a16="http://schemas.microsoft.com/office/drawing/2014/main" id="{75BC8A17-BF90-7921-C3C9-F4F400FB2397}"/>
              </a:ext>
            </a:extLst>
          </p:cNvPr>
          <p:cNvSpPr>
            <a:spLocks noGrp="1"/>
          </p:cNvSpPr>
          <p:nvPr>
            <p:ph type="body" idx="1"/>
          </p:nvPr>
        </p:nvSpPr>
        <p:spPr>
          <a:xfrm>
            <a:off x="592882" y="1266045"/>
            <a:ext cx="11360700" cy="4555200"/>
          </a:xfrm>
        </p:spPr>
        <p:txBody>
          <a:bodyPr/>
          <a:lstStyle/>
          <a:p>
            <a:pPr marL="114300" indent="0" algn="just">
              <a:buNone/>
            </a:pPr>
            <a:r>
              <a:rPr lang="en-US" sz="1500" b="1" dirty="0">
                <a:latin typeface="Calibri" panose="020F0502020204030204" pitchFamily="34" charset="0"/>
                <a:ea typeface="Calibri" panose="020F0502020204030204" pitchFamily="34" charset="0"/>
                <a:cs typeface="Calibri" panose="020F0502020204030204" pitchFamily="34" charset="0"/>
              </a:rPr>
              <a:t>1.Dataset Preparation:</a:t>
            </a:r>
          </a:p>
          <a:p>
            <a:pPr algn="just">
              <a:buFont typeface="Arial" panose="020B0604020202020204" pitchFamily="34" charset="0"/>
              <a:buChar char="•"/>
            </a:pPr>
            <a:r>
              <a:rPr lang="en-US" sz="1500" dirty="0">
                <a:latin typeface="Calibri" panose="020F0502020204030204" pitchFamily="34" charset="0"/>
                <a:ea typeface="Calibri" panose="020F0502020204030204" pitchFamily="34" charset="0"/>
                <a:cs typeface="Calibri" panose="020F0502020204030204" pitchFamily="34" charset="0"/>
              </a:rPr>
              <a:t>The images are categorized into three classes:</a:t>
            </a:r>
          </a:p>
          <a:p>
            <a:pPr marL="742950" lvl="1" indent="-285750" algn="just">
              <a:buFont typeface="Arial" panose="020B0604020202020204" pitchFamily="34" charset="0"/>
              <a:buChar char="•"/>
            </a:pPr>
            <a:r>
              <a:rPr lang="en-US" sz="1500" b="1" dirty="0">
                <a:latin typeface="Calibri" panose="020F0502020204030204" pitchFamily="34" charset="0"/>
                <a:ea typeface="Calibri" panose="020F0502020204030204" pitchFamily="34" charset="0"/>
                <a:cs typeface="Calibri" panose="020F0502020204030204" pitchFamily="34" charset="0"/>
              </a:rPr>
              <a:t>Healthy</a:t>
            </a:r>
            <a:r>
              <a:rPr lang="en-US" sz="1500" dirty="0">
                <a:latin typeface="Calibri" panose="020F0502020204030204" pitchFamily="34" charset="0"/>
                <a:ea typeface="Calibri" panose="020F0502020204030204" pitchFamily="34" charset="0"/>
                <a:cs typeface="Calibri" panose="020F0502020204030204" pitchFamily="34" charset="0"/>
              </a:rPr>
              <a:t>: Plants without any disease.</a:t>
            </a:r>
          </a:p>
          <a:p>
            <a:pPr marL="742950" lvl="1" indent="-285750" algn="just">
              <a:buFont typeface="Arial" panose="020B0604020202020204" pitchFamily="34" charset="0"/>
              <a:buChar char="•"/>
            </a:pPr>
            <a:r>
              <a:rPr lang="en-US" sz="1500" b="1" dirty="0">
                <a:latin typeface="Calibri" panose="020F0502020204030204" pitchFamily="34" charset="0"/>
                <a:ea typeface="Calibri" panose="020F0502020204030204" pitchFamily="34" charset="0"/>
                <a:cs typeface="Calibri" panose="020F0502020204030204" pitchFamily="34" charset="0"/>
              </a:rPr>
              <a:t>Powdery</a:t>
            </a:r>
            <a:r>
              <a:rPr lang="en-US" sz="1500" dirty="0">
                <a:latin typeface="Calibri" panose="020F0502020204030204" pitchFamily="34" charset="0"/>
                <a:ea typeface="Calibri" panose="020F0502020204030204" pitchFamily="34" charset="0"/>
                <a:cs typeface="Calibri" panose="020F0502020204030204" pitchFamily="34" charset="0"/>
              </a:rPr>
              <a:t>: Plants affected by Powdery Mildew.</a:t>
            </a:r>
          </a:p>
          <a:p>
            <a:pPr marL="742950" lvl="1" indent="-285750" algn="just">
              <a:buFont typeface="Arial" panose="020B0604020202020204" pitchFamily="34" charset="0"/>
              <a:buChar char="•"/>
            </a:pPr>
            <a:r>
              <a:rPr lang="en-US" sz="1500" b="1" dirty="0">
                <a:latin typeface="Calibri" panose="020F0502020204030204" pitchFamily="34" charset="0"/>
                <a:ea typeface="Calibri" panose="020F0502020204030204" pitchFamily="34" charset="0"/>
                <a:cs typeface="Calibri" panose="020F0502020204030204" pitchFamily="34" charset="0"/>
              </a:rPr>
              <a:t>Rust</a:t>
            </a:r>
            <a:r>
              <a:rPr lang="en-US" sz="1500" dirty="0">
                <a:latin typeface="Calibri" panose="020F0502020204030204" pitchFamily="34" charset="0"/>
                <a:ea typeface="Calibri" panose="020F0502020204030204" pitchFamily="34" charset="0"/>
                <a:cs typeface="Calibri" panose="020F0502020204030204" pitchFamily="34" charset="0"/>
              </a:rPr>
              <a:t>: Plants affected by Rust disease.</a:t>
            </a:r>
          </a:p>
          <a:p>
            <a:pPr algn="just">
              <a:buFont typeface="Arial" panose="020B0604020202020204" pitchFamily="34" charset="0"/>
              <a:buChar char="•"/>
            </a:pPr>
            <a:r>
              <a:rPr lang="en-US" sz="1500" dirty="0">
                <a:latin typeface="Calibri" panose="020F0502020204030204" pitchFamily="34" charset="0"/>
                <a:ea typeface="Calibri" panose="020F0502020204030204" pitchFamily="34" charset="0"/>
                <a:cs typeface="Calibri" panose="020F0502020204030204" pitchFamily="34" charset="0"/>
              </a:rPr>
              <a:t>These categorized images are used for </a:t>
            </a:r>
            <a:r>
              <a:rPr lang="en-US" sz="1500" b="1" dirty="0">
                <a:latin typeface="Calibri" panose="020F0502020204030204" pitchFamily="34" charset="0"/>
                <a:ea typeface="Calibri" panose="020F0502020204030204" pitchFamily="34" charset="0"/>
                <a:cs typeface="Calibri" panose="020F0502020204030204" pitchFamily="34" charset="0"/>
              </a:rPr>
              <a:t>training</a:t>
            </a:r>
            <a:r>
              <a:rPr lang="en-US" sz="1500" dirty="0">
                <a:latin typeface="Calibri" panose="020F0502020204030204" pitchFamily="34" charset="0"/>
                <a:ea typeface="Calibri" panose="020F0502020204030204" pitchFamily="34" charset="0"/>
                <a:cs typeface="Calibri" panose="020F0502020204030204" pitchFamily="34" charset="0"/>
              </a:rPr>
              <a:t>, </a:t>
            </a:r>
            <a:r>
              <a:rPr lang="en-US" sz="1500" b="1" dirty="0">
                <a:latin typeface="Calibri" panose="020F0502020204030204" pitchFamily="34" charset="0"/>
                <a:ea typeface="Calibri" panose="020F0502020204030204" pitchFamily="34" charset="0"/>
                <a:cs typeface="Calibri" panose="020F0502020204030204" pitchFamily="34" charset="0"/>
              </a:rPr>
              <a:t>validation</a:t>
            </a:r>
            <a:r>
              <a:rPr lang="en-US" sz="1500" dirty="0">
                <a:latin typeface="Calibri" panose="020F0502020204030204" pitchFamily="34" charset="0"/>
                <a:ea typeface="Calibri" panose="020F0502020204030204" pitchFamily="34" charset="0"/>
                <a:cs typeface="Calibri" panose="020F0502020204030204" pitchFamily="34" charset="0"/>
              </a:rPr>
              <a:t>, and </a:t>
            </a:r>
            <a:r>
              <a:rPr lang="en-US" sz="1500" b="1" dirty="0">
                <a:latin typeface="Calibri" panose="020F0502020204030204" pitchFamily="34" charset="0"/>
                <a:ea typeface="Calibri" panose="020F0502020204030204" pitchFamily="34" charset="0"/>
                <a:cs typeface="Calibri" panose="020F0502020204030204" pitchFamily="34" charset="0"/>
              </a:rPr>
              <a:t>testing</a:t>
            </a:r>
            <a:r>
              <a:rPr lang="en-US" sz="1500" dirty="0">
                <a:latin typeface="Calibri" panose="020F0502020204030204" pitchFamily="34" charset="0"/>
                <a:ea typeface="Calibri" panose="020F0502020204030204" pitchFamily="34" charset="0"/>
                <a:cs typeface="Calibri" panose="020F0502020204030204" pitchFamily="34" charset="0"/>
              </a:rPr>
              <a:t> the CNN model.</a:t>
            </a:r>
          </a:p>
          <a:p>
            <a:pPr marL="114300" indent="0" algn="just">
              <a:buNone/>
            </a:pPr>
            <a:r>
              <a:rPr lang="en-US" sz="1500" b="1" dirty="0">
                <a:latin typeface="Calibri" panose="020F0502020204030204" pitchFamily="34" charset="0"/>
                <a:ea typeface="Calibri" panose="020F0502020204030204" pitchFamily="34" charset="0"/>
                <a:cs typeface="Calibri" panose="020F0502020204030204" pitchFamily="34" charset="0"/>
              </a:rPr>
              <a:t>2.Model Training:</a:t>
            </a:r>
          </a:p>
          <a:p>
            <a:pPr algn="just">
              <a:buFont typeface="Arial" panose="020B0604020202020204" pitchFamily="34" charset="0"/>
              <a:buChar char="•"/>
            </a:pPr>
            <a:r>
              <a:rPr lang="en-US" sz="1500" dirty="0">
                <a:latin typeface="Calibri" panose="020F0502020204030204" pitchFamily="34" charset="0"/>
                <a:ea typeface="Calibri" panose="020F0502020204030204" pitchFamily="34" charset="0"/>
                <a:cs typeface="Calibri" panose="020F0502020204030204" pitchFamily="34" charset="0"/>
              </a:rPr>
              <a:t>The model is built using </a:t>
            </a:r>
            <a:r>
              <a:rPr lang="en-US" sz="1500" b="1" dirty="0">
                <a:latin typeface="Calibri" panose="020F0502020204030204" pitchFamily="34" charset="0"/>
                <a:ea typeface="Calibri" panose="020F0502020204030204" pitchFamily="34" charset="0"/>
                <a:cs typeface="Calibri" panose="020F0502020204030204" pitchFamily="34" charset="0"/>
              </a:rPr>
              <a:t>TensorFlow</a:t>
            </a:r>
            <a:r>
              <a:rPr lang="en-US" sz="1500" dirty="0">
                <a:latin typeface="Calibri" panose="020F0502020204030204" pitchFamily="34" charset="0"/>
                <a:ea typeface="Calibri" panose="020F0502020204030204" pitchFamily="34" charset="0"/>
                <a:cs typeface="Calibri" panose="020F0502020204030204" pitchFamily="34" charset="0"/>
              </a:rPr>
              <a:t> and </a:t>
            </a:r>
            <a:r>
              <a:rPr lang="en-US" sz="1500" b="1" dirty="0" err="1">
                <a:latin typeface="Calibri" panose="020F0502020204030204" pitchFamily="34" charset="0"/>
                <a:ea typeface="Calibri" panose="020F0502020204030204" pitchFamily="34" charset="0"/>
                <a:cs typeface="Calibri" panose="020F0502020204030204" pitchFamily="34" charset="0"/>
              </a:rPr>
              <a:t>Keras</a:t>
            </a:r>
            <a:r>
              <a:rPr lang="en-US" sz="1500" dirty="0">
                <a:latin typeface="Calibri" panose="020F0502020204030204" pitchFamily="34" charset="0"/>
                <a:ea typeface="Calibri" panose="020F0502020204030204" pitchFamily="34" charset="0"/>
                <a:cs typeface="Calibri" panose="020F0502020204030204" pitchFamily="34" charset="0"/>
              </a:rPr>
              <a:t> libraries.</a:t>
            </a:r>
          </a:p>
          <a:p>
            <a:pPr algn="just">
              <a:buFont typeface="Arial" panose="020B0604020202020204" pitchFamily="34" charset="0"/>
              <a:buChar char="•"/>
            </a:pPr>
            <a:r>
              <a:rPr lang="en-US" sz="1500" dirty="0">
                <a:latin typeface="Calibri" panose="020F0502020204030204" pitchFamily="34" charset="0"/>
                <a:ea typeface="Calibri" panose="020F0502020204030204" pitchFamily="34" charset="0"/>
                <a:cs typeface="Calibri" panose="020F0502020204030204" pitchFamily="34" charset="0"/>
              </a:rPr>
              <a:t>Various </a:t>
            </a:r>
            <a:r>
              <a:rPr lang="en-US" sz="1500" b="1" dirty="0">
                <a:latin typeface="Calibri" panose="020F0502020204030204" pitchFamily="34" charset="0"/>
                <a:ea typeface="Calibri" panose="020F0502020204030204" pitchFamily="34" charset="0"/>
                <a:cs typeface="Calibri" panose="020F0502020204030204" pitchFamily="34" charset="0"/>
              </a:rPr>
              <a:t>convolutional layers</a:t>
            </a:r>
            <a:r>
              <a:rPr lang="en-US" sz="1500" dirty="0">
                <a:latin typeface="Calibri" panose="020F0502020204030204" pitchFamily="34" charset="0"/>
                <a:ea typeface="Calibri" panose="020F0502020204030204" pitchFamily="34" charset="0"/>
                <a:cs typeface="Calibri" panose="020F0502020204030204" pitchFamily="34" charset="0"/>
              </a:rPr>
              <a:t> and </a:t>
            </a:r>
            <a:r>
              <a:rPr lang="en-US" sz="1500" b="1" dirty="0">
                <a:latin typeface="Calibri" panose="020F0502020204030204" pitchFamily="34" charset="0"/>
                <a:ea typeface="Calibri" panose="020F0502020204030204" pitchFamily="34" charset="0"/>
                <a:cs typeface="Calibri" panose="020F0502020204030204" pitchFamily="34" charset="0"/>
              </a:rPr>
              <a:t>pooling layers</a:t>
            </a:r>
            <a:r>
              <a:rPr lang="en-US" sz="1500" dirty="0">
                <a:latin typeface="Calibri" panose="020F0502020204030204" pitchFamily="34" charset="0"/>
                <a:ea typeface="Calibri" panose="020F0502020204030204" pitchFamily="34" charset="0"/>
                <a:cs typeface="Calibri" panose="020F0502020204030204" pitchFamily="34" charset="0"/>
              </a:rPr>
              <a:t> are applied to extract features from the images.</a:t>
            </a:r>
          </a:p>
          <a:p>
            <a:pPr algn="just">
              <a:buFont typeface="Arial" panose="020B0604020202020204" pitchFamily="34" charset="0"/>
              <a:buChar char="•"/>
            </a:pPr>
            <a:r>
              <a:rPr lang="en-US" sz="1500" dirty="0">
                <a:latin typeface="Calibri" panose="020F0502020204030204" pitchFamily="34" charset="0"/>
                <a:ea typeface="Calibri" panose="020F0502020204030204" pitchFamily="34" charset="0"/>
                <a:cs typeface="Calibri" panose="020F0502020204030204" pitchFamily="34" charset="0"/>
              </a:rPr>
              <a:t>The CNN model learns to classify images into one of the three categories: </a:t>
            </a:r>
            <a:r>
              <a:rPr lang="en-US" sz="1500" b="1" dirty="0">
                <a:latin typeface="Calibri" panose="020F0502020204030204" pitchFamily="34" charset="0"/>
                <a:ea typeface="Calibri" panose="020F0502020204030204" pitchFamily="34" charset="0"/>
                <a:cs typeface="Calibri" panose="020F0502020204030204" pitchFamily="34" charset="0"/>
              </a:rPr>
              <a:t>Healthy</a:t>
            </a:r>
            <a:r>
              <a:rPr lang="en-US" sz="1500" dirty="0">
                <a:latin typeface="Calibri" panose="020F0502020204030204" pitchFamily="34" charset="0"/>
                <a:ea typeface="Calibri" panose="020F0502020204030204" pitchFamily="34" charset="0"/>
                <a:cs typeface="Calibri" panose="020F0502020204030204" pitchFamily="34" charset="0"/>
              </a:rPr>
              <a:t>, </a:t>
            </a:r>
            <a:r>
              <a:rPr lang="en-US" sz="1500" b="1" dirty="0">
                <a:latin typeface="Calibri" panose="020F0502020204030204" pitchFamily="34" charset="0"/>
                <a:ea typeface="Calibri" panose="020F0502020204030204" pitchFamily="34" charset="0"/>
                <a:cs typeface="Calibri" panose="020F0502020204030204" pitchFamily="34" charset="0"/>
              </a:rPr>
              <a:t>Powdery</a:t>
            </a:r>
            <a:r>
              <a:rPr lang="en-US" sz="1500" dirty="0">
                <a:latin typeface="Calibri" panose="020F0502020204030204" pitchFamily="34" charset="0"/>
                <a:ea typeface="Calibri" panose="020F0502020204030204" pitchFamily="34" charset="0"/>
                <a:cs typeface="Calibri" panose="020F0502020204030204" pitchFamily="34" charset="0"/>
              </a:rPr>
              <a:t>, or </a:t>
            </a:r>
            <a:r>
              <a:rPr lang="en-US" sz="1500" b="1" dirty="0">
                <a:latin typeface="Calibri" panose="020F0502020204030204" pitchFamily="34" charset="0"/>
                <a:ea typeface="Calibri" panose="020F0502020204030204" pitchFamily="34" charset="0"/>
                <a:cs typeface="Calibri" panose="020F0502020204030204" pitchFamily="34" charset="0"/>
              </a:rPr>
              <a:t>Rust</a:t>
            </a:r>
            <a:r>
              <a:rPr lang="en-US" sz="1500" dirty="0">
                <a:latin typeface="Calibri" panose="020F0502020204030204" pitchFamily="34" charset="0"/>
                <a:ea typeface="Calibri" panose="020F0502020204030204" pitchFamily="34" charset="0"/>
                <a:cs typeface="Calibri" panose="020F0502020204030204" pitchFamily="34" charset="0"/>
              </a:rPr>
              <a:t>.</a:t>
            </a:r>
          </a:p>
          <a:p>
            <a:pPr marL="114300" indent="0" algn="just">
              <a:buNone/>
            </a:pPr>
            <a:r>
              <a:rPr lang="en-US" sz="1500" b="1" dirty="0">
                <a:latin typeface="Calibri" panose="020F0502020204030204" pitchFamily="34" charset="0"/>
                <a:ea typeface="Calibri" panose="020F0502020204030204" pitchFamily="34" charset="0"/>
                <a:cs typeface="Calibri" panose="020F0502020204030204" pitchFamily="34" charset="0"/>
              </a:rPr>
              <a:t>3.Prediction:</a:t>
            </a:r>
          </a:p>
          <a:p>
            <a:pPr algn="just">
              <a:buFont typeface="Arial" panose="020B0604020202020204" pitchFamily="34" charset="0"/>
              <a:buChar char="•"/>
            </a:pPr>
            <a:r>
              <a:rPr lang="en-US" sz="1500" dirty="0">
                <a:latin typeface="Calibri" panose="020F0502020204030204" pitchFamily="34" charset="0"/>
                <a:ea typeface="Calibri" panose="020F0502020204030204" pitchFamily="34" charset="0"/>
                <a:cs typeface="Calibri" panose="020F0502020204030204" pitchFamily="34" charset="0"/>
              </a:rPr>
              <a:t>After training, the model can predict the disease type for new plant leaf images.</a:t>
            </a:r>
          </a:p>
          <a:p>
            <a:pPr algn="just">
              <a:buFont typeface="Arial" panose="020B0604020202020204" pitchFamily="34" charset="0"/>
              <a:buChar char="•"/>
            </a:pPr>
            <a:r>
              <a:rPr lang="en-US" sz="1500" dirty="0">
                <a:latin typeface="Calibri" panose="020F0502020204030204" pitchFamily="34" charset="0"/>
                <a:ea typeface="Calibri" panose="020F0502020204030204" pitchFamily="34" charset="0"/>
                <a:cs typeface="Calibri" panose="020F0502020204030204" pitchFamily="34" charset="0"/>
              </a:rPr>
              <a:t>This allows for </a:t>
            </a:r>
            <a:r>
              <a:rPr lang="en-US" sz="1500" b="1" dirty="0">
                <a:latin typeface="Calibri" panose="020F0502020204030204" pitchFamily="34" charset="0"/>
                <a:ea typeface="Calibri" panose="020F0502020204030204" pitchFamily="34" charset="0"/>
                <a:cs typeface="Calibri" panose="020F0502020204030204" pitchFamily="34" charset="0"/>
              </a:rPr>
              <a:t>real-time plant disease detection</a:t>
            </a:r>
            <a:r>
              <a:rPr lang="en-US" sz="1500" dirty="0">
                <a:latin typeface="Calibri" panose="020F0502020204030204" pitchFamily="34" charset="0"/>
                <a:ea typeface="Calibri" panose="020F0502020204030204" pitchFamily="34" charset="0"/>
                <a:cs typeface="Calibri" panose="020F0502020204030204" pitchFamily="34" charset="0"/>
              </a:rPr>
              <a:t>, assisting in faster decision-making in agriculture.</a:t>
            </a:r>
          </a:p>
          <a:p>
            <a:pPr>
              <a:buFont typeface="Arial" panose="020B0604020202020204" pitchFamily="34" charset="0"/>
              <a:buChar char="•"/>
            </a:pPr>
            <a:endParaRPr lang="en-US" dirty="0"/>
          </a:p>
          <a:p>
            <a:endParaRPr lang="en-IN" dirty="0"/>
          </a:p>
        </p:txBody>
      </p:sp>
      <p:sp>
        <p:nvSpPr>
          <p:cNvPr id="4" name="Slide Number Placeholder 3">
            <a:extLst>
              <a:ext uri="{FF2B5EF4-FFF2-40B4-BE49-F238E27FC236}">
                <a16:creationId xmlns:a16="http://schemas.microsoft.com/office/drawing/2014/main" id="{AA58B14C-F920-B219-31C8-0D2A701E107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17</a:t>
            </a:fld>
            <a:endParaRPr lang="en-US"/>
          </a:p>
        </p:txBody>
      </p:sp>
    </p:spTree>
    <p:extLst>
      <p:ext uri="{BB962C8B-B14F-4D97-AF65-F5344CB8AC3E}">
        <p14:creationId xmlns:p14="http://schemas.microsoft.com/office/powerpoint/2010/main" val="30783059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84FB4E-AB25-B986-6544-C0296069542F}"/>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62EDE2B-D87B-D03F-3482-F7F114A4F0D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18</a:t>
            </a:fld>
            <a:endParaRPr lang="en-US" dirty="0"/>
          </a:p>
        </p:txBody>
      </p:sp>
      <p:sp>
        <p:nvSpPr>
          <p:cNvPr id="4" name="Google Shape;125;p3">
            <a:extLst>
              <a:ext uri="{FF2B5EF4-FFF2-40B4-BE49-F238E27FC236}">
                <a16:creationId xmlns:a16="http://schemas.microsoft.com/office/drawing/2014/main" id="{C625E54E-A86D-9B94-B470-0435C69F95E5}"/>
              </a:ext>
            </a:extLst>
          </p:cNvPr>
          <p:cNvSpPr txBox="1"/>
          <p:nvPr/>
        </p:nvSpPr>
        <p:spPr>
          <a:xfrm>
            <a:off x="1000124" y="232275"/>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dirty="0">
                <a:solidFill>
                  <a:srgbClr val="000000"/>
                </a:solidFill>
                <a:latin typeface="Montserrat"/>
                <a:ea typeface="Montserrat"/>
                <a:cs typeface="Montserrat"/>
                <a:sym typeface="Montserrat"/>
              </a:rPr>
              <a:t>Implementation and Results – Iteration 2 </a:t>
            </a:r>
            <a:endParaRPr lang="en-US" sz="1400" b="0" i="0" u="none" strike="noStrike" cap="none" dirty="0">
              <a:solidFill>
                <a:srgbClr val="000000"/>
              </a:solidFill>
              <a:latin typeface="Arial"/>
              <a:ea typeface="Arial"/>
              <a:cs typeface="Arial"/>
              <a:sym typeface="Arial"/>
            </a:endParaRPr>
          </a:p>
        </p:txBody>
      </p:sp>
      <p:sp>
        <p:nvSpPr>
          <p:cNvPr id="5" name="Google Shape;125;p3">
            <a:extLst>
              <a:ext uri="{FF2B5EF4-FFF2-40B4-BE49-F238E27FC236}">
                <a16:creationId xmlns:a16="http://schemas.microsoft.com/office/drawing/2014/main" id="{67B823CE-7BA9-D714-A424-29AA44BD6144}"/>
              </a:ext>
            </a:extLst>
          </p:cNvPr>
          <p:cNvSpPr txBox="1"/>
          <p:nvPr/>
        </p:nvSpPr>
        <p:spPr>
          <a:xfrm>
            <a:off x="432619" y="726132"/>
            <a:ext cx="11326761" cy="5735761"/>
          </a:xfrm>
          <a:prstGeom prst="rect">
            <a:avLst/>
          </a:prstGeom>
          <a:noFill/>
          <a:ln>
            <a:noFill/>
          </a:ln>
        </p:spPr>
        <p:txBody>
          <a:bodyPr spcFirstLastPara="1" wrap="square" lIns="91425" tIns="45700" rIns="91425" bIns="45700" anchor="t" anchorCtr="0">
            <a:noAutofit/>
          </a:bodyPr>
          <a:lstStyle/>
          <a:p>
            <a:pPr marL="0" marR="0" lvl="0" indent="0" rtl="0">
              <a:lnSpc>
                <a:spcPct val="100000"/>
              </a:lnSpc>
              <a:spcBef>
                <a:spcPts val="0"/>
              </a:spcBef>
              <a:spcAft>
                <a:spcPts val="0"/>
              </a:spcAft>
              <a:buNone/>
            </a:pPr>
            <a:r>
              <a:rPr lang="en-IN" b="1" dirty="0">
                <a:latin typeface="Verdana" panose="020B0604030504040204" pitchFamily="34" charset="0"/>
                <a:ea typeface="Verdana" panose="020B0604030504040204" pitchFamily="34" charset="0"/>
              </a:rPr>
              <a:t>Iteration : Results + Validation against the use cases and test cases </a:t>
            </a:r>
          </a:p>
          <a:p>
            <a:pPr marL="0" marR="0" lvl="0" indent="0" rtl="0">
              <a:lnSpc>
                <a:spcPct val="100000"/>
              </a:lnSpc>
              <a:spcBef>
                <a:spcPts val="0"/>
              </a:spcBef>
              <a:spcAft>
                <a:spcPts val="0"/>
              </a:spcAft>
              <a:buNone/>
            </a:pPr>
            <a:endParaRPr lang="en-IN" dirty="0">
              <a:latin typeface="Verdana" panose="020B0604030504040204" pitchFamily="34" charset="0"/>
              <a:ea typeface="Verdana" panose="020B0604030504040204" pitchFamily="34" charset="0"/>
            </a:endParaRPr>
          </a:p>
          <a:p>
            <a:pPr marL="285750" marR="0" lvl="0" indent="-285750" rtl="0">
              <a:lnSpc>
                <a:spcPct val="100000"/>
              </a:lnSpc>
              <a:spcBef>
                <a:spcPts val="0"/>
              </a:spcBef>
              <a:spcAft>
                <a:spcPts val="0"/>
              </a:spcAft>
              <a:buFont typeface="Arial" panose="020B0604020202020204" pitchFamily="34" charset="0"/>
              <a:buChar char="•"/>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p:txBody>
      </p:sp>
      <p:pic>
        <p:nvPicPr>
          <p:cNvPr id="6" name="Picture 5">
            <a:extLst>
              <a:ext uri="{FF2B5EF4-FFF2-40B4-BE49-F238E27FC236}">
                <a16:creationId xmlns:a16="http://schemas.microsoft.com/office/drawing/2014/main" id="{84A0501B-B058-49CC-9E9A-BA427B9F36FD}"/>
              </a:ext>
            </a:extLst>
          </p:cNvPr>
          <p:cNvPicPr>
            <a:picLocks noChangeAspect="1"/>
          </p:cNvPicPr>
          <p:nvPr/>
        </p:nvPicPr>
        <p:blipFill>
          <a:blip r:embed="rId2"/>
          <a:stretch>
            <a:fillRect/>
          </a:stretch>
        </p:blipFill>
        <p:spPr>
          <a:xfrm>
            <a:off x="625152" y="1226975"/>
            <a:ext cx="4627984" cy="4404049"/>
          </a:xfrm>
          <a:prstGeom prst="rect">
            <a:avLst/>
          </a:prstGeom>
        </p:spPr>
      </p:pic>
      <p:sp>
        <p:nvSpPr>
          <p:cNvPr id="10" name="TextBox 9">
            <a:extLst>
              <a:ext uri="{FF2B5EF4-FFF2-40B4-BE49-F238E27FC236}">
                <a16:creationId xmlns:a16="http://schemas.microsoft.com/office/drawing/2014/main" id="{23527913-7C54-D0E5-108A-E78205472068}"/>
              </a:ext>
            </a:extLst>
          </p:cNvPr>
          <p:cNvSpPr txBox="1"/>
          <p:nvPr/>
        </p:nvSpPr>
        <p:spPr>
          <a:xfrm>
            <a:off x="5445669" y="1791478"/>
            <a:ext cx="6160011" cy="3046988"/>
          </a:xfrm>
          <a:prstGeom prst="rect">
            <a:avLst/>
          </a:prstGeom>
          <a:noFill/>
        </p:spPr>
        <p:txBody>
          <a:bodyPr wrap="square" rtlCol="0">
            <a:spAutoFit/>
          </a:bodyPr>
          <a:lstStyle/>
          <a:p>
            <a:pPr algn="just"/>
            <a:r>
              <a:rPr lang="en-US" sz="1600" b="1" dirty="0">
                <a:latin typeface="Calibri" panose="020F0502020204030204" pitchFamily="34" charset="0"/>
                <a:ea typeface="Calibri" panose="020F0502020204030204" pitchFamily="34" charset="0"/>
                <a:cs typeface="Calibri" panose="020F0502020204030204" pitchFamily="34" charset="0"/>
              </a:rPr>
              <a:t>Iteration Results:</a:t>
            </a:r>
            <a:r>
              <a:rPr lang="en-US" sz="1600" dirty="0">
                <a:latin typeface="Calibri" panose="020F0502020204030204" pitchFamily="34" charset="0"/>
                <a:ea typeface="Calibri" panose="020F0502020204030204" pitchFamily="34" charset="0"/>
                <a:cs typeface="Calibri" panose="020F0502020204030204" pitchFamily="34" charset="0"/>
              </a:rPr>
              <a:t> The graph shows how the model’s accuracy improves with each training epoch.</a:t>
            </a:r>
          </a:p>
          <a:p>
            <a:pPr marL="285750" indent="-285750" algn="just">
              <a:buFont typeface="Wingdings" panose="05000000000000000000" pitchFamily="2" charset="2"/>
              <a:buChar char="§"/>
            </a:pPr>
            <a:r>
              <a:rPr lang="en-US" sz="1600" b="1" dirty="0">
                <a:latin typeface="Calibri" panose="020F0502020204030204" pitchFamily="34" charset="0"/>
                <a:ea typeface="Calibri" panose="020F0502020204030204" pitchFamily="34" charset="0"/>
                <a:cs typeface="Calibri" panose="020F0502020204030204" pitchFamily="34" charset="0"/>
              </a:rPr>
              <a:t>Training accuracy (blue line)</a:t>
            </a:r>
            <a:r>
              <a:rPr lang="en-US" sz="1600" dirty="0">
                <a:latin typeface="Calibri" panose="020F0502020204030204" pitchFamily="34" charset="0"/>
                <a:ea typeface="Calibri" panose="020F0502020204030204" pitchFamily="34" charset="0"/>
                <a:cs typeface="Calibri" panose="020F0502020204030204" pitchFamily="34" charset="0"/>
              </a:rPr>
              <a:t> improves rapidly.</a:t>
            </a:r>
          </a:p>
          <a:p>
            <a:pPr marL="285750" indent="-285750" algn="just">
              <a:buFont typeface="Wingdings" panose="05000000000000000000" pitchFamily="2" charset="2"/>
              <a:buChar char="§"/>
            </a:pPr>
            <a:r>
              <a:rPr lang="en-US" sz="1600" b="1" dirty="0">
                <a:latin typeface="Calibri" panose="020F0502020204030204" pitchFamily="34" charset="0"/>
                <a:ea typeface="Calibri" panose="020F0502020204030204" pitchFamily="34" charset="0"/>
                <a:cs typeface="Calibri" panose="020F0502020204030204" pitchFamily="34" charset="0"/>
              </a:rPr>
              <a:t>Validation accuracy (orange line)</a:t>
            </a:r>
            <a:r>
              <a:rPr lang="en-US" sz="1600" dirty="0">
                <a:latin typeface="Calibri" panose="020F0502020204030204" pitchFamily="34" charset="0"/>
                <a:ea typeface="Calibri" panose="020F0502020204030204" pitchFamily="34" charset="0"/>
                <a:cs typeface="Calibri" panose="020F0502020204030204" pitchFamily="34" charset="0"/>
              </a:rPr>
              <a:t> also improves, but at a slower pace.</a:t>
            </a:r>
          </a:p>
          <a:p>
            <a:r>
              <a:rPr lang="en-US" sz="1600" b="1" dirty="0">
                <a:latin typeface="Calibri" panose="020F0502020204030204" pitchFamily="34" charset="0"/>
                <a:ea typeface="Calibri" panose="020F0502020204030204" pitchFamily="34" charset="0"/>
                <a:cs typeface="Calibri" panose="020F0502020204030204" pitchFamily="34" charset="0"/>
              </a:rPr>
              <a:t>Validation Against Use Cases and Test Cases:</a:t>
            </a:r>
          </a:p>
          <a:p>
            <a:pPr marL="285750" indent="-285750" algn="just">
              <a:buFont typeface="Wingdings" panose="05000000000000000000" pitchFamily="2" charset="2"/>
              <a:buChar char="§"/>
            </a:pPr>
            <a:r>
              <a:rPr lang="en-US" sz="1600" dirty="0">
                <a:latin typeface="Calibri" panose="020F0502020204030204" pitchFamily="34" charset="0"/>
                <a:ea typeface="Calibri" panose="020F0502020204030204" pitchFamily="34" charset="0"/>
                <a:cs typeface="Calibri" panose="020F0502020204030204" pitchFamily="34" charset="0"/>
              </a:rPr>
              <a:t>After each iteration (epoch), we check the model's performance against real-world </a:t>
            </a:r>
            <a:r>
              <a:rPr lang="en-US" sz="1600" b="1" dirty="0">
                <a:latin typeface="Calibri" panose="020F0502020204030204" pitchFamily="34" charset="0"/>
                <a:ea typeface="Calibri" panose="020F0502020204030204" pitchFamily="34" charset="0"/>
                <a:cs typeface="Calibri" panose="020F0502020204030204" pitchFamily="34" charset="0"/>
              </a:rPr>
              <a:t>use cases</a:t>
            </a:r>
            <a:r>
              <a:rPr lang="en-US" sz="1600" dirty="0">
                <a:latin typeface="Calibri" panose="020F0502020204030204" pitchFamily="34" charset="0"/>
                <a:ea typeface="Calibri" panose="020F0502020204030204" pitchFamily="34" charset="0"/>
                <a:cs typeface="Calibri" panose="020F0502020204030204" pitchFamily="34" charset="0"/>
              </a:rPr>
              <a:t> (what the model should do in practical situations).</a:t>
            </a:r>
          </a:p>
          <a:p>
            <a:pPr marL="285750" indent="-285750" algn="just">
              <a:buFont typeface="Wingdings" panose="05000000000000000000" pitchFamily="2" charset="2"/>
              <a:buChar char="§"/>
            </a:pPr>
            <a:r>
              <a:rPr lang="en-US" sz="1600" dirty="0">
                <a:latin typeface="Calibri" panose="020F0502020204030204" pitchFamily="34" charset="0"/>
                <a:ea typeface="Calibri" panose="020F0502020204030204" pitchFamily="34" charset="0"/>
                <a:cs typeface="Calibri" panose="020F0502020204030204" pitchFamily="34" charset="0"/>
              </a:rPr>
              <a:t>We also evaluate it with </a:t>
            </a:r>
            <a:r>
              <a:rPr lang="en-US" sz="1600" b="1" dirty="0">
                <a:latin typeface="Calibri" panose="020F0502020204030204" pitchFamily="34" charset="0"/>
                <a:ea typeface="Calibri" panose="020F0502020204030204" pitchFamily="34" charset="0"/>
                <a:cs typeface="Calibri" panose="020F0502020204030204" pitchFamily="34" charset="0"/>
              </a:rPr>
              <a:t>test cases</a:t>
            </a:r>
            <a:r>
              <a:rPr lang="en-US" sz="1600" dirty="0">
                <a:latin typeface="Calibri" panose="020F0502020204030204" pitchFamily="34" charset="0"/>
                <a:ea typeface="Calibri" panose="020F0502020204030204" pitchFamily="34" charset="0"/>
                <a:cs typeface="Calibri" panose="020F0502020204030204" pitchFamily="34" charset="0"/>
              </a:rPr>
              <a:t> (specific examples that weren’t part of the training data) to ensure it generalizes well and doesn’t just memorize the training data.</a:t>
            </a:r>
            <a:endParaRPr lang="en-IN" sz="1600" dirty="0">
              <a:latin typeface="Calibri" panose="020F0502020204030204" pitchFamily="34" charset="0"/>
              <a:ea typeface="Calibri" panose="020F0502020204030204" pitchFamily="34" charset="0"/>
              <a:cs typeface="Calibri" panose="020F0502020204030204" pitchFamily="34" charset="0"/>
            </a:endParaRPr>
          </a:p>
        </p:txBody>
      </p:sp>
      <p:sp>
        <p:nvSpPr>
          <p:cNvPr id="13" name="TextBox 12">
            <a:extLst>
              <a:ext uri="{FF2B5EF4-FFF2-40B4-BE49-F238E27FC236}">
                <a16:creationId xmlns:a16="http://schemas.microsoft.com/office/drawing/2014/main" id="{77248356-C6EC-CC6A-7681-9CA0962096D2}"/>
              </a:ext>
            </a:extLst>
          </p:cNvPr>
          <p:cNvSpPr txBox="1"/>
          <p:nvPr/>
        </p:nvSpPr>
        <p:spPr>
          <a:xfrm>
            <a:off x="533678" y="5631024"/>
            <a:ext cx="4810932" cy="523220"/>
          </a:xfrm>
          <a:prstGeom prst="rect">
            <a:avLst/>
          </a:prstGeom>
          <a:noFill/>
        </p:spPr>
        <p:txBody>
          <a:bodyPr wrap="square" rtlCol="0">
            <a:spAutoFit/>
          </a:bodyPr>
          <a:lstStyle/>
          <a:p>
            <a:r>
              <a:rPr lang="en-US" dirty="0"/>
              <a:t>Figure-6: Training and validation accuracy progression over epochs</a:t>
            </a:r>
            <a:endParaRPr lang="en-IN" dirty="0"/>
          </a:p>
        </p:txBody>
      </p:sp>
    </p:spTree>
    <p:extLst>
      <p:ext uri="{BB962C8B-B14F-4D97-AF65-F5344CB8AC3E}">
        <p14:creationId xmlns:p14="http://schemas.microsoft.com/office/powerpoint/2010/main" val="27614680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CFE7730-D247-A232-3991-01B94F1482E3}"/>
              </a:ext>
            </a:extLst>
          </p:cNvPr>
          <p:cNvPicPr>
            <a:picLocks noChangeAspect="1"/>
          </p:cNvPicPr>
          <p:nvPr/>
        </p:nvPicPr>
        <p:blipFill>
          <a:blip r:embed="rId2"/>
          <a:stretch>
            <a:fillRect/>
          </a:stretch>
        </p:blipFill>
        <p:spPr>
          <a:xfrm>
            <a:off x="307910" y="183129"/>
            <a:ext cx="6895322" cy="5135319"/>
          </a:xfrm>
          <a:prstGeom prst="rect">
            <a:avLst/>
          </a:prstGeom>
        </p:spPr>
      </p:pic>
      <p:sp>
        <p:nvSpPr>
          <p:cNvPr id="6" name="TextBox 5">
            <a:extLst>
              <a:ext uri="{FF2B5EF4-FFF2-40B4-BE49-F238E27FC236}">
                <a16:creationId xmlns:a16="http://schemas.microsoft.com/office/drawing/2014/main" id="{6EEC0485-A576-F6C9-9DDD-E4ED3B921D13}"/>
              </a:ext>
            </a:extLst>
          </p:cNvPr>
          <p:cNvSpPr txBox="1"/>
          <p:nvPr/>
        </p:nvSpPr>
        <p:spPr>
          <a:xfrm>
            <a:off x="7361853" y="183129"/>
            <a:ext cx="4522237" cy="5170646"/>
          </a:xfrm>
          <a:prstGeom prst="rect">
            <a:avLst/>
          </a:prstGeom>
          <a:noFill/>
        </p:spPr>
        <p:txBody>
          <a:bodyPr wrap="square" rtlCol="0">
            <a:spAutoFit/>
          </a:bodyPr>
          <a:lstStyle/>
          <a:p>
            <a:pPr marL="285750" indent="-285750" algn="just">
              <a:buFont typeface="Wingdings" panose="05000000000000000000" pitchFamily="2" charset="2"/>
              <a:buChar char="q"/>
            </a:pPr>
            <a:r>
              <a:rPr lang="en-US" sz="1500" dirty="0">
                <a:latin typeface="Calibri" panose="020F0502020204030204" pitchFamily="34" charset="0"/>
                <a:ea typeface="Calibri" panose="020F0502020204030204" pitchFamily="34" charset="0"/>
                <a:cs typeface="Calibri" panose="020F0502020204030204" pitchFamily="34" charset="0"/>
              </a:rPr>
              <a:t>This is a block diagram representing a system using the ZYNQ-7000 Processing System and several AXI interfaces, along with video-related IP cores for a video processing design. </a:t>
            </a:r>
          </a:p>
          <a:p>
            <a:pPr marL="285750" indent="-285750" algn="just">
              <a:buFont typeface="Wingdings" panose="05000000000000000000" pitchFamily="2" charset="2"/>
              <a:buChar char="q"/>
            </a:pPr>
            <a:r>
              <a:rPr lang="en-US" sz="1500" dirty="0">
                <a:latin typeface="Calibri" panose="020F0502020204030204" pitchFamily="34" charset="0"/>
                <a:ea typeface="Calibri" panose="020F0502020204030204" pitchFamily="34" charset="0"/>
                <a:cs typeface="Calibri" panose="020F0502020204030204" pitchFamily="34" charset="0"/>
              </a:rPr>
              <a:t>The diagram illustrates how different components, such as the AXI Video Direct Memory Access (VDMA), Video Timing Controller (VTC), and AXI4-Stream to Video Out, are connected within the system.</a:t>
            </a:r>
          </a:p>
          <a:p>
            <a:pPr algn="just"/>
            <a:endParaRPr lang="en-IN" sz="1500" b="1" dirty="0">
              <a:latin typeface="Calibri" panose="020F0502020204030204" pitchFamily="34" charset="0"/>
              <a:ea typeface="Calibri" panose="020F0502020204030204" pitchFamily="34" charset="0"/>
              <a:cs typeface="Calibri" panose="020F0502020204030204" pitchFamily="34" charset="0"/>
            </a:endParaRPr>
          </a:p>
          <a:p>
            <a:pPr algn="just"/>
            <a:r>
              <a:rPr lang="en-IN" sz="1500" b="1" dirty="0">
                <a:latin typeface="Calibri" panose="020F0502020204030204" pitchFamily="34" charset="0"/>
                <a:ea typeface="Calibri" panose="020F0502020204030204" pitchFamily="34" charset="0"/>
                <a:cs typeface="Calibri" panose="020F0502020204030204" pitchFamily="34" charset="0"/>
              </a:rPr>
              <a:t>Validation:</a:t>
            </a:r>
          </a:p>
          <a:p>
            <a:pPr marL="285750" indent="-285750" algn="just">
              <a:buFont typeface="Wingdings" panose="05000000000000000000" pitchFamily="2" charset="2"/>
              <a:buChar char="§"/>
            </a:pPr>
            <a:r>
              <a:rPr lang="en-US" sz="1500" dirty="0">
                <a:latin typeface="Calibri" panose="020F0502020204030204" pitchFamily="34" charset="0"/>
                <a:ea typeface="Calibri" panose="020F0502020204030204" pitchFamily="34" charset="0"/>
                <a:cs typeface="Calibri" panose="020F0502020204030204" pitchFamily="34" charset="0"/>
              </a:rPr>
              <a:t>Ensure the AXI interfaces properly transfer data between the processing system and other IP blocks, such as the VDMA for video data handling</a:t>
            </a:r>
            <a:endParaRPr lang="en-IN" sz="1500" dirty="0">
              <a:latin typeface="Calibri" panose="020F0502020204030204" pitchFamily="34" charset="0"/>
              <a:ea typeface="Calibri" panose="020F0502020204030204" pitchFamily="34" charset="0"/>
              <a:cs typeface="Calibri" panose="020F0502020204030204" pitchFamily="34" charset="0"/>
            </a:endParaRPr>
          </a:p>
          <a:p>
            <a:pPr marL="285750" indent="-285750" algn="just">
              <a:buFont typeface="Wingdings" panose="05000000000000000000" pitchFamily="2" charset="2"/>
              <a:buChar char="§"/>
            </a:pPr>
            <a:r>
              <a:rPr lang="en-US" sz="1500" dirty="0">
                <a:latin typeface="Calibri" panose="020F0502020204030204" pitchFamily="34" charset="0"/>
                <a:ea typeface="Calibri" panose="020F0502020204030204" pitchFamily="34" charset="0"/>
                <a:cs typeface="Calibri" panose="020F0502020204030204" pitchFamily="34" charset="0"/>
              </a:rPr>
              <a:t>Verify that the timing signals (like</a:t>
            </a:r>
            <a:r>
              <a:rPr lang="en-IN" sz="1500" dirty="0">
                <a:latin typeface="Calibri" panose="020F0502020204030204" pitchFamily="34" charset="0"/>
                <a:ea typeface="Calibri" panose="020F0502020204030204" pitchFamily="34" charset="0"/>
                <a:cs typeface="Calibri" panose="020F0502020204030204" pitchFamily="34" charset="0"/>
              </a:rPr>
              <a:t> </a:t>
            </a:r>
            <a:r>
              <a:rPr lang="en-IN" sz="1500" dirty="0" err="1">
                <a:latin typeface="Calibri" panose="020F0502020204030204" pitchFamily="34" charset="0"/>
                <a:ea typeface="Calibri" panose="020F0502020204030204" pitchFamily="34" charset="0"/>
                <a:cs typeface="Calibri" panose="020F0502020204030204" pitchFamily="34" charset="0"/>
              </a:rPr>
              <a:t>clk</a:t>
            </a:r>
            <a:r>
              <a:rPr lang="en-IN" sz="1500" dirty="0">
                <a:latin typeface="Calibri" panose="020F0502020204030204" pitchFamily="34" charset="0"/>
                <a:ea typeface="Calibri" panose="020F0502020204030204" pitchFamily="34" charset="0"/>
                <a:cs typeface="Calibri" panose="020F0502020204030204" pitchFamily="34" charset="0"/>
              </a:rPr>
              <a:t> and </a:t>
            </a:r>
            <a:r>
              <a:rPr lang="en-IN" sz="1500" dirty="0" err="1">
                <a:latin typeface="Calibri" panose="020F0502020204030204" pitchFamily="34" charset="0"/>
                <a:ea typeface="Calibri" panose="020F0502020204030204" pitchFamily="34" charset="0"/>
                <a:cs typeface="Calibri" panose="020F0502020204030204" pitchFamily="34" charset="0"/>
              </a:rPr>
              <a:t>rst</a:t>
            </a:r>
            <a:r>
              <a:rPr lang="en-IN" sz="1500" dirty="0">
                <a:latin typeface="Calibri" panose="020F0502020204030204" pitchFamily="34" charset="0"/>
                <a:ea typeface="Calibri" panose="020F0502020204030204" pitchFamily="34" charset="0"/>
                <a:cs typeface="Calibri" panose="020F0502020204030204" pitchFamily="34" charset="0"/>
              </a:rPr>
              <a:t>)</a:t>
            </a:r>
            <a:r>
              <a:rPr lang="en-US" sz="1500" dirty="0">
                <a:latin typeface="Calibri" panose="020F0502020204030204" pitchFamily="34" charset="0"/>
                <a:ea typeface="Calibri" panose="020F0502020204030204" pitchFamily="34" charset="0"/>
                <a:cs typeface="Calibri" panose="020F0502020204030204" pitchFamily="34" charset="0"/>
              </a:rPr>
              <a:t> are correctly synchronized, especially in blocks like the VTC and video output stream components.</a:t>
            </a:r>
            <a:endParaRPr lang="en-IN" sz="1500" dirty="0">
              <a:latin typeface="Calibri" panose="020F0502020204030204" pitchFamily="34" charset="0"/>
              <a:ea typeface="Calibri" panose="020F0502020204030204" pitchFamily="34" charset="0"/>
              <a:cs typeface="Calibri" panose="020F0502020204030204" pitchFamily="34" charset="0"/>
            </a:endParaRPr>
          </a:p>
          <a:p>
            <a:pPr algn="just"/>
            <a:r>
              <a:rPr lang="en-IN" sz="1500" b="1" dirty="0">
                <a:latin typeface="Calibri" panose="020F0502020204030204" pitchFamily="34" charset="0"/>
                <a:ea typeface="Calibri" panose="020F0502020204030204" pitchFamily="34" charset="0"/>
                <a:cs typeface="Calibri" panose="020F0502020204030204" pitchFamily="34" charset="0"/>
              </a:rPr>
              <a:t>Test Cases</a:t>
            </a:r>
            <a:r>
              <a:rPr lang="en-IN" sz="1500" dirty="0">
                <a:latin typeface="Calibri" panose="020F0502020204030204" pitchFamily="34" charset="0"/>
                <a:ea typeface="Calibri" panose="020F0502020204030204" pitchFamily="34" charset="0"/>
                <a:cs typeface="Calibri" panose="020F0502020204030204" pitchFamily="34" charset="0"/>
              </a:rPr>
              <a:t>: </a:t>
            </a:r>
          </a:p>
          <a:p>
            <a:pPr marL="285750" indent="-285750" algn="just">
              <a:buFont typeface="Wingdings" panose="05000000000000000000" pitchFamily="2" charset="2"/>
              <a:buChar char="§"/>
            </a:pPr>
            <a:r>
              <a:rPr lang="en-US" sz="1500" dirty="0">
                <a:latin typeface="Calibri" panose="020F0502020204030204" pitchFamily="34" charset="0"/>
                <a:ea typeface="Calibri" panose="020F0502020204030204" pitchFamily="34" charset="0"/>
                <a:cs typeface="Calibri" panose="020F0502020204030204" pitchFamily="34" charset="0"/>
              </a:rPr>
              <a:t>AXI interface communication between IP cores and the processing system.</a:t>
            </a:r>
          </a:p>
          <a:p>
            <a:pPr marL="285750" indent="-285750" algn="just">
              <a:buFont typeface="Wingdings" panose="05000000000000000000" pitchFamily="2" charset="2"/>
              <a:buChar char="§"/>
            </a:pPr>
            <a:r>
              <a:rPr lang="en-US" sz="1500" dirty="0">
                <a:latin typeface="Calibri" panose="020F0502020204030204" pitchFamily="34" charset="0"/>
                <a:ea typeface="Calibri" panose="020F0502020204030204" pitchFamily="34" charset="0"/>
                <a:cs typeface="Calibri" panose="020F0502020204030204" pitchFamily="34" charset="0"/>
              </a:rPr>
              <a:t>Handling of edge cases such as data overflow, underflow, or synchronization errors.</a:t>
            </a:r>
            <a:endParaRPr lang="en-IN" sz="1500" dirty="0">
              <a:latin typeface="Calibri" panose="020F0502020204030204" pitchFamily="34" charset="0"/>
              <a:ea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2A53ECF4-0CEE-375F-12B5-E62B44E6D3B2}"/>
              </a:ext>
            </a:extLst>
          </p:cNvPr>
          <p:cNvSpPr txBox="1"/>
          <p:nvPr/>
        </p:nvSpPr>
        <p:spPr>
          <a:xfrm>
            <a:off x="307910" y="5467739"/>
            <a:ext cx="6895322" cy="523220"/>
          </a:xfrm>
          <a:prstGeom prst="rect">
            <a:avLst/>
          </a:prstGeom>
          <a:noFill/>
        </p:spPr>
        <p:txBody>
          <a:bodyPr wrap="square" rtlCol="0">
            <a:spAutoFit/>
          </a:bodyPr>
          <a:lstStyle/>
          <a:p>
            <a:pPr algn="just"/>
            <a:r>
              <a:rPr lang="en-US" dirty="0"/>
              <a:t>Fig-7: ZYNQ-7000 Processing System with AXI Interfaces and Video Data Path Configuration</a:t>
            </a:r>
            <a:endParaRPr lang="en-IN" dirty="0"/>
          </a:p>
        </p:txBody>
      </p:sp>
    </p:spTree>
    <p:extLst>
      <p:ext uri="{BB962C8B-B14F-4D97-AF65-F5344CB8AC3E}">
        <p14:creationId xmlns:p14="http://schemas.microsoft.com/office/powerpoint/2010/main" val="37132344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0">
          <a:extLst>
            <a:ext uri="{FF2B5EF4-FFF2-40B4-BE49-F238E27FC236}">
              <a16:creationId xmlns:a16="http://schemas.microsoft.com/office/drawing/2014/main" id="{016D5E0D-E878-63B4-A1A9-208E58ED601E}"/>
            </a:ext>
          </a:extLst>
        </p:cNvPr>
        <p:cNvGrpSpPr/>
        <p:nvPr/>
      </p:nvGrpSpPr>
      <p:grpSpPr>
        <a:xfrm>
          <a:off x="0" y="0"/>
          <a:ext cx="0" cy="0"/>
          <a:chOff x="0" y="0"/>
          <a:chExt cx="0" cy="0"/>
        </a:xfrm>
      </p:grpSpPr>
      <p:sp>
        <p:nvSpPr>
          <p:cNvPr id="8" name="Google Shape;125;p3">
            <a:extLst>
              <a:ext uri="{FF2B5EF4-FFF2-40B4-BE49-F238E27FC236}">
                <a16:creationId xmlns:a16="http://schemas.microsoft.com/office/drawing/2014/main" id="{1EF97A4B-E82E-712F-CA13-78D59E17A26B}"/>
              </a:ext>
            </a:extLst>
          </p:cNvPr>
          <p:cNvSpPr txBox="1"/>
          <p:nvPr/>
        </p:nvSpPr>
        <p:spPr>
          <a:xfrm>
            <a:off x="1000124" y="232275"/>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2400" b="1" i="0" u="none" strike="noStrike" cap="none" dirty="0">
                <a:solidFill>
                  <a:srgbClr val="000000"/>
                </a:solidFill>
                <a:latin typeface="Montserrat"/>
                <a:ea typeface="Montserrat"/>
                <a:cs typeface="Montserrat"/>
                <a:sym typeface="Montserrat"/>
              </a:rPr>
              <a:t>Objective and Goals</a:t>
            </a:r>
            <a:endParaRPr dirty="0"/>
          </a:p>
        </p:txBody>
      </p:sp>
      <p:sp>
        <p:nvSpPr>
          <p:cNvPr id="3" name="Google Shape;120;p76">
            <a:extLst>
              <a:ext uri="{FF2B5EF4-FFF2-40B4-BE49-F238E27FC236}">
                <a16:creationId xmlns:a16="http://schemas.microsoft.com/office/drawing/2014/main" id="{CA08A1E2-29B3-F3D5-48A9-5D1EA6629717}"/>
              </a:ext>
            </a:extLst>
          </p:cNvPr>
          <p:cNvSpPr/>
          <p:nvPr/>
        </p:nvSpPr>
        <p:spPr>
          <a:xfrm>
            <a:off x="550606" y="765905"/>
            <a:ext cx="2114338" cy="302183"/>
          </a:xfrm>
          <a:prstGeom prst="roundRect">
            <a:avLst>
              <a:gd name="adj" fmla="val 16667"/>
            </a:avLst>
          </a:prstGeom>
          <a:solidFill>
            <a:schemeClr val="tx2">
              <a:lumMod val="10000"/>
            </a:schemeClr>
          </a:solidFill>
          <a:ln w="25400" cap="flat" cmpd="sng">
            <a:solidFill>
              <a:schemeClr val="tx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US" sz="2000" b="1" i="0" u="none" strike="noStrike" cap="none" dirty="0">
                <a:solidFill>
                  <a:schemeClr val="lt1"/>
                </a:solidFill>
                <a:latin typeface="Verdana"/>
                <a:ea typeface="Verdana"/>
                <a:cs typeface="Verdana"/>
                <a:sym typeface="Verdana"/>
              </a:rPr>
              <a:t>Objective </a:t>
            </a:r>
            <a:endParaRPr sz="1000" b="1" i="0" u="none" strike="noStrike" cap="none" dirty="0">
              <a:solidFill>
                <a:srgbClr val="000000"/>
              </a:solidFill>
              <a:latin typeface="Arial"/>
              <a:ea typeface="Arial"/>
              <a:cs typeface="Arial"/>
              <a:sym typeface="Arial"/>
            </a:endParaRPr>
          </a:p>
        </p:txBody>
      </p:sp>
      <p:sp>
        <p:nvSpPr>
          <p:cNvPr id="5" name="Google Shape;120;p76">
            <a:extLst>
              <a:ext uri="{FF2B5EF4-FFF2-40B4-BE49-F238E27FC236}">
                <a16:creationId xmlns:a16="http://schemas.microsoft.com/office/drawing/2014/main" id="{17BF0AA4-CB04-F194-9E07-5F430F49129E}"/>
              </a:ext>
            </a:extLst>
          </p:cNvPr>
          <p:cNvSpPr/>
          <p:nvPr/>
        </p:nvSpPr>
        <p:spPr>
          <a:xfrm>
            <a:off x="550606" y="3429000"/>
            <a:ext cx="2114338" cy="302183"/>
          </a:xfrm>
          <a:prstGeom prst="roundRect">
            <a:avLst>
              <a:gd name="adj" fmla="val 16667"/>
            </a:avLst>
          </a:prstGeom>
          <a:solidFill>
            <a:schemeClr val="tx2">
              <a:lumMod val="10000"/>
            </a:schemeClr>
          </a:solidFill>
          <a:ln w="25400" cap="flat" cmpd="sng">
            <a:solidFill>
              <a:schemeClr val="tx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US" sz="2000" b="1" i="0" u="none" strike="noStrike" cap="none" dirty="0">
                <a:solidFill>
                  <a:schemeClr val="lt1"/>
                </a:solidFill>
                <a:latin typeface="Verdana"/>
                <a:ea typeface="Verdana"/>
                <a:cs typeface="Verdana"/>
                <a:sym typeface="Verdana"/>
              </a:rPr>
              <a:t>Goals</a:t>
            </a:r>
            <a:endParaRPr sz="1000" b="1" i="0" u="none" strike="noStrike" cap="none" dirty="0">
              <a:solidFill>
                <a:srgbClr val="000000"/>
              </a:solidFill>
              <a:latin typeface="Arial"/>
              <a:ea typeface="Arial"/>
              <a:cs typeface="Arial"/>
              <a:sym typeface="Arial"/>
            </a:endParaRPr>
          </a:p>
        </p:txBody>
      </p:sp>
      <p:sp>
        <p:nvSpPr>
          <p:cNvPr id="33" name="TextBox 32">
            <a:extLst>
              <a:ext uri="{FF2B5EF4-FFF2-40B4-BE49-F238E27FC236}">
                <a16:creationId xmlns:a16="http://schemas.microsoft.com/office/drawing/2014/main" id="{A1111477-E886-23E8-64BD-4CADAD76379A}"/>
              </a:ext>
            </a:extLst>
          </p:cNvPr>
          <p:cNvSpPr txBox="1"/>
          <p:nvPr/>
        </p:nvSpPr>
        <p:spPr>
          <a:xfrm>
            <a:off x="1000124" y="1268361"/>
            <a:ext cx="9943179" cy="2893100"/>
          </a:xfrm>
          <a:prstGeom prst="rect">
            <a:avLst/>
          </a:prstGeom>
          <a:noFill/>
        </p:spPr>
        <p:txBody>
          <a:bodyPr wrap="square" rtlCol="0">
            <a:spAutoFit/>
          </a:bodyPr>
          <a:lstStyle/>
          <a:p>
            <a:endParaRPr lang="en-US" dirty="0"/>
          </a:p>
          <a:p>
            <a:endParaRPr lang="en-US" dirty="0"/>
          </a:p>
          <a:p>
            <a:pPr marL="285750" indent="-285750" algn="just">
              <a:buFont typeface="Wingdings" panose="05000000000000000000" pitchFamily="2" charset="2"/>
              <a:buChar char="q"/>
            </a:pPr>
            <a:r>
              <a:rPr lang="en-US" dirty="0"/>
              <a:t>To use ZYNQ 7000 SoC to process plant leaf images and videos, focusing on edge detection and real-time analysis.</a:t>
            </a:r>
          </a:p>
          <a:p>
            <a:pPr marL="285750" indent="-285750" algn="just">
              <a:buFont typeface="Wingdings" panose="05000000000000000000" pitchFamily="2" charset="2"/>
              <a:buChar char="q"/>
            </a:pPr>
            <a:r>
              <a:rPr lang="en-US" dirty="0"/>
              <a:t>To develop external AI models to classify plant diseases based on processed data.</a:t>
            </a:r>
          </a:p>
          <a:p>
            <a:pPr marL="285750" indent="-285750" algn="just">
              <a:buFont typeface="Wingdings" panose="05000000000000000000" pitchFamily="2" charset="2"/>
              <a:buChar char="q"/>
            </a:pPr>
            <a:r>
              <a:rPr lang="en-US" dirty="0"/>
              <a:t>To ensure real-time performance and robustness under varying agricultural conditions.</a:t>
            </a:r>
          </a:p>
          <a:p>
            <a:pPr marL="285750" indent="-285750" algn="just">
              <a:buFont typeface="Wingdings" panose="05000000000000000000" pitchFamily="2" charset="2"/>
              <a:buChar char="q"/>
            </a:pPr>
            <a:r>
              <a:rPr lang="en-US" dirty="0"/>
              <a:t>To compare ZYNQ’s image processing performance with other platforms.</a:t>
            </a:r>
          </a:p>
          <a:p>
            <a:endParaRPr lang="en-IN" dirty="0">
              <a:latin typeface="Verdana" panose="020B0604030504040204" pitchFamily="34" charset="0"/>
              <a:ea typeface="Verdana" panose="020B0604030504040204" pitchFamily="34" charset="0"/>
            </a:endParaRPr>
          </a:p>
          <a:p>
            <a:endParaRPr lang="en-IN" dirty="0">
              <a:latin typeface="Verdana" panose="020B0604030504040204" pitchFamily="34" charset="0"/>
              <a:ea typeface="Verdana" panose="020B0604030504040204" pitchFamily="34" charset="0"/>
            </a:endParaRPr>
          </a:p>
          <a:p>
            <a:endParaRPr lang="en-IN" dirty="0">
              <a:latin typeface="Verdana" panose="020B0604030504040204" pitchFamily="34" charset="0"/>
              <a:ea typeface="Verdana" panose="020B0604030504040204" pitchFamily="34" charset="0"/>
            </a:endParaRPr>
          </a:p>
          <a:p>
            <a:endParaRPr lang="en-IN" dirty="0">
              <a:latin typeface="Verdana" panose="020B0604030504040204" pitchFamily="34" charset="0"/>
              <a:ea typeface="Verdana" panose="020B0604030504040204" pitchFamily="34" charset="0"/>
            </a:endParaRPr>
          </a:p>
          <a:p>
            <a:endParaRPr lang="en-IN" dirty="0">
              <a:latin typeface="Verdana" panose="020B0604030504040204" pitchFamily="34" charset="0"/>
              <a:ea typeface="Verdana" panose="020B0604030504040204" pitchFamily="34" charset="0"/>
            </a:endParaRPr>
          </a:p>
          <a:p>
            <a:endParaRPr lang="en-IN" dirty="0">
              <a:latin typeface="Verdana" panose="020B0604030504040204" pitchFamily="34" charset="0"/>
              <a:ea typeface="Verdana" panose="020B0604030504040204" pitchFamily="34" charset="0"/>
            </a:endParaRPr>
          </a:p>
          <a:p>
            <a:endParaRPr lang="en-IN" dirty="0">
              <a:latin typeface="Verdana" panose="020B0604030504040204" pitchFamily="34" charset="0"/>
              <a:ea typeface="Verdana" panose="020B0604030504040204" pitchFamily="34" charset="0"/>
            </a:endParaRPr>
          </a:p>
        </p:txBody>
      </p:sp>
      <p:sp>
        <p:nvSpPr>
          <p:cNvPr id="34" name="TextBox 33">
            <a:extLst>
              <a:ext uri="{FF2B5EF4-FFF2-40B4-BE49-F238E27FC236}">
                <a16:creationId xmlns:a16="http://schemas.microsoft.com/office/drawing/2014/main" id="{4A9AEFFB-1A20-899A-F8E0-29DEDB267EF4}"/>
              </a:ext>
            </a:extLst>
          </p:cNvPr>
          <p:cNvSpPr txBox="1"/>
          <p:nvPr/>
        </p:nvSpPr>
        <p:spPr>
          <a:xfrm>
            <a:off x="1014942" y="3860497"/>
            <a:ext cx="9943179" cy="2031325"/>
          </a:xfrm>
          <a:prstGeom prst="rect">
            <a:avLst/>
          </a:prstGeom>
          <a:noFill/>
        </p:spPr>
        <p:txBody>
          <a:bodyPr wrap="square" rtlCol="0">
            <a:spAutoFit/>
          </a:bodyPr>
          <a:lstStyle/>
          <a:p>
            <a:pPr algn="just"/>
            <a:r>
              <a:rPr lang="en-US" b="1" dirty="0"/>
              <a:t>Real-Time Disease Detection</a:t>
            </a:r>
            <a:r>
              <a:rPr lang="en-US" dirty="0"/>
              <a:t>:</a:t>
            </a:r>
          </a:p>
          <a:p>
            <a:pPr marL="285750" indent="-285750" algn="just">
              <a:buFont typeface="Wingdings" panose="05000000000000000000" pitchFamily="2" charset="2"/>
              <a:buChar char="Ø"/>
            </a:pPr>
            <a:r>
              <a:rPr lang="en-US" dirty="0"/>
              <a:t>Achieve accurate and timely detection of plant diseases to facilitate prompt intervention.</a:t>
            </a:r>
          </a:p>
          <a:p>
            <a:pPr algn="just"/>
            <a:r>
              <a:rPr lang="en-IN" b="1" dirty="0"/>
              <a:t>Scalable Agricultural Solution</a:t>
            </a:r>
            <a:r>
              <a:rPr lang="en-IN" dirty="0"/>
              <a:t>:</a:t>
            </a:r>
          </a:p>
          <a:p>
            <a:pPr marL="285750" indent="-285750" algn="just">
              <a:buFont typeface="Wingdings" panose="05000000000000000000" pitchFamily="2" charset="2"/>
              <a:buChar char="Ø"/>
            </a:pPr>
            <a:r>
              <a:rPr lang="en-IN" dirty="0"/>
              <a:t>Develop a cost-effective and scalable system suitable for deployment in diverse agricultural environments.</a:t>
            </a:r>
            <a:endParaRPr lang="en-IN" dirty="0">
              <a:latin typeface="Verdana" panose="020B0604030504040204" pitchFamily="34" charset="0"/>
              <a:ea typeface="Verdana" panose="020B0604030504040204" pitchFamily="34" charset="0"/>
            </a:endParaRPr>
          </a:p>
          <a:p>
            <a:pPr marL="285750" indent="-285750">
              <a:buFont typeface="Wingdings" panose="05000000000000000000" pitchFamily="2" charset="2"/>
              <a:buChar char="Ø"/>
            </a:pPr>
            <a:r>
              <a:rPr lang="en-US" dirty="0"/>
              <a:t>Expand detection to other agricultural diagnostics like pests or nutrient deficiencies.</a:t>
            </a:r>
            <a:endParaRPr lang="en-IN" dirty="0">
              <a:latin typeface="Verdana" panose="020B0604030504040204" pitchFamily="34" charset="0"/>
              <a:ea typeface="Verdana" panose="020B0604030504040204" pitchFamily="34" charset="0"/>
            </a:endParaRPr>
          </a:p>
          <a:p>
            <a:pPr marL="285750" indent="-285750">
              <a:buFont typeface="Wingdings" panose="05000000000000000000" pitchFamily="2" charset="2"/>
              <a:buChar char="Ø"/>
            </a:pPr>
            <a:r>
              <a:rPr lang="en-US" dirty="0"/>
              <a:t>Validate the system through field tests for practical usability and refinement.</a:t>
            </a:r>
            <a:endParaRPr lang="en-IN" dirty="0">
              <a:latin typeface="Verdana" panose="020B0604030504040204" pitchFamily="34" charset="0"/>
              <a:ea typeface="Verdana" panose="020B0604030504040204" pitchFamily="34" charset="0"/>
            </a:endParaRPr>
          </a:p>
          <a:p>
            <a:pPr marL="285750" indent="-285750">
              <a:buFont typeface="Wingdings" panose="05000000000000000000" pitchFamily="2" charset="2"/>
              <a:buChar char="Ø"/>
            </a:pPr>
            <a:r>
              <a:rPr lang="en-US" dirty="0"/>
              <a:t>Develop a user-friendly interface to assist farmers in decision-making.</a:t>
            </a:r>
            <a:endParaRPr lang="en-IN" dirty="0">
              <a:latin typeface="Verdana" panose="020B0604030504040204" pitchFamily="34" charset="0"/>
              <a:ea typeface="Verdana" panose="020B0604030504040204" pitchFamily="34" charset="0"/>
            </a:endParaRPr>
          </a:p>
          <a:p>
            <a:pPr marL="285750" indent="-285750">
              <a:buFont typeface="Wingdings" panose="05000000000000000000" pitchFamily="2" charset="2"/>
              <a:buChar char="Ø"/>
            </a:pPr>
            <a:endParaRPr lang="en-IN" dirty="0">
              <a:latin typeface="Verdana" panose="020B0604030504040204" pitchFamily="34" charset="0"/>
              <a:ea typeface="Verdana" panose="020B0604030504040204" pitchFamily="34" charset="0"/>
            </a:endParaRPr>
          </a:p>
          <a:p>
            <a:endParaRPr lang="en-IN" dirty="0">
              <a:latin typeface="Verdana" panose="020B0604030504040204" pitchFamily="34" charset="0"/>
              <a:ea typeface="Verdana" panose="020B0604030504040204" pitchFamily="34" charset="0"/>
            </a:endParaRPr>
          </a:p>
        </p:txBody>
      </p:sp>
      <p:sp>
        <p:nvSpPr>
          <p:cNvPr id="35" name="Slide Number Placeholder 34">
            <a:extLst>
              <a:ext uri="{FF2B5EF4-FFF2-40B4-BE49-F238E27FC236}">
                <a16:creationId xmlns:a16="http://schemas.microsoft.com/office/drawing/2014/main" id="{FB294828-0F9E-F06A-05D5-7A5C37AB349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a:t>
            </a:fld>
            <a:endParaRPr lang="en-US" dirty="0"/>
          </a:p>
        </p:txBody>
      </p:sp>
    </p:spTree>
    <p:extLst>
      <p:ext uri="{BB962C8B-B14F-4D97-AF65-F5344CB8AC3E}">
        <p14:creationId xmlns:p14="http://schemas.microsoft.com/office/powerpoint/2010/main" val="14296414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EA98FA-4F35-C93F-73A2-485950D05BBB}"/>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4132046-4ACE-A1E3-4010-52881C9836A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20</a:t>
            </a:fld>
            <a:endParaRPr lang="en-US" dirty="0"/>
          </a:p>
        </p:txBody>
      </p:sp>
      <p:sp>
        <p:nvSpPr>
          <p:cNvPr id="4" name="Google Shape;125;p3">
            <a:extLst>
              <a:ext uri="{FF2B5EF4-FFF2-40B4-BE49-F238E27FC236}">
                <a16:creationId xmlns:a16="http://schemas.microsoft.com/office/drawing/2014/main" id="{9BB43107-1A1B-029D-C73C-2126600571B2}"/>
              </a:ext>
            </a:extLst>
          </p:cNvPr>
          <p:cNvSpPr txBox="1"/>
          <p:nvPr/>
        </p:nvSpPr>
        <p:spPr>
          <a:xfrm>
            <a:off x="1000124" y="232275"/>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dirty="0">
                <a:solidFill>
                  <a:srgbClr val="000000"/>
                </a:solidFill>
                <a:latin typeface="Montserrat"/>
                <a:ea typeface="Montserrat"/>
                <a:cs typeface="Montserrat"/>
                <a:sym typeface="Montserrat"/>
              </a:rPr>
              <a:t>Conclusion &amp; Future Work</a:t>
            </a:r>
            <a:endParaRPr lang="en-US" sz="1400" b="0" i="0" u="none" strike="noStrike" cap="none" dirty="0">
              <a:solidFill>
                <a:srgbClr val="000000"/>
              </a:solidFill>
              <a:latin typeface="Arial"/>
              <a:ea typeface="Arial"/>
              <a:cs typeface="Arial"/>
              <a:sym typeface="Arial"/>
            </a:endParaRPr>
          </a:p>
        </p:txBody>
      </p:sp>
      <p:sp>
        <p:nvSpPr>
          <p:cNvPr id="5" name="Google Shape;125;p3">
            <a:extLst>
              <a:ext uri="{FF2B5EF4-FFF2-40B4-BE49-F238E27FC236}">
                <a16:creationId xmlns:a16="http://schemas.microsoft.com/office/drawing/2014/main" id="{8EB3901A-2C1A-A66B-C9AE-81E8FAFAB4FF}"/>
              </a:ext>
            </a:extLst>
          </p:cNvPr>
          <p:cNvSpPr txBox="1"/>
          <p:nvPr/>
        </p:nvSpPr>
        <p:spPr>
          <a:xfrm>
            <a:off x="452283" y="871532"/>
            <a:ext cx="11326761" cy="5735761"/>
          </a:xfrm>
          <a:prstGeom prst="rect">
            <a:avLst/>
          </a:prstGeom>
          <a:noFill/>
          <a:ln>
            <a:noFill/>
          </a:ln>
        </p:spPr>
        <p:txBody>
          <a:bodyPr spcFirstLastPara="1" wrap="square" lIns="91425" tIns="45700" rIns="91425" bIns="45700" anchor="t" anchorCtr="0">
            <a:noAutofit/>
          </a:bodyPr>
          <a:lstStyle/>
          <a:p>
            <a:pPr marL="0" marR="0" lvl="0" indent="0" rtl="0">
              <a:lnSpc>
                <a:spcPct val="100000"/>
              </a:lnSpc>
              <a:spcBef>
                <a:spcPts val="0"/>
              </a:spcBef>
              <a:spcAft>
                <a:spcPts val="0"/>
              </a:spcAft>
              <a:buNone/>
            </a:pPr>
            <a:r>
              <a:rPr lang="en-IN" b="1" dirty="0">
                <a:latin typeface="Verdana" panose="020B0604030504040204" pitchFamily="34" charset="0"/>
                <a:ea typeface="Verdana" panose="020B0604030504040204" pitchFamily="34" charset="0"/>
              </a:rPr>
              <a:t>Summary and Conclusion </a:t>
            </a:r>
          </a:p>
          <a:p>
            <a:pPr marL="0" marR="0" lvl="0" indent="0" rtl="0">
              <a:lnSpc>
                <a:spcPct val="100000"/>
              </a:lnSpc>
              <a:spcBef>
                <a:spcPts val="0"/>
              </a:spcBef>
              <a:spcAft>
                <a:spcPts val="0"/>
              </a:spcAft>
              <a:buNone/>
            </a:pPr>
            <a:endParaRPr lang="en-IN" b="1" dirty="0">
              <a:latin typeface="Verdana" panose="020B0604030504040204" pitchFamily="34" charset="0"/>
              <a:ea typeface="Verdana" panose="020B0604030504040204" pitchFamily="34" charset="0"/>
            </a:endParaRPr>
          </a:p>
          <a:p>
            <a:pPr marL="285750" marR="0" lvl="0" indent="-285750" algn="just" rtl="0">
              <a:lnSpc>
                <a:spcPct val="100000"/>
              </a:lnSpc>
              <a:spcBef>
                <a:spcPts val="0"/>
              </a:spcBef>
              <a:spcAft>
                <a:spcPts val="0"/>
              </a:spcAft>
              <a:buFont typeface="Wingdings" panose="05000000000000000000" pitchFamily="2" charset="2"/>
              <a:buChar char="Ø"/>
            </a:pPr>
            <a:r>
              <a:rPr lang="en-US" dirty="0">
                <a:latin typeface="Calibri" panose="020F0502020204030204" pitchFamily="34" charset="0"/>
                <a:ea typeface="Calibri" panose="020F0502020204030204" pitchFamily="34" charset="0"/>
                <a:cs typeface="Calibri" panose="020F0502020204030204" pitchFamily="34" charset="0"/>
              </a:rPr>
              <a:t>The project focuses on segmenting diseased plant areas using image processing techniques in MATLAB, with methods like Otsu’s thresholding, Canny, and Sobel edge detection to improve disease detection accuracy and efficiency.</a:t>
            </a:r>
          </a:p>
          <a:p>
            <a:pPr marL="285750" marR="0" lvl="0" indent="-285750" algn="just" rtl="0">
              <a:lnSpc>
                <a:spcPct val="100000"/>
              </a:lnSpc>
              <a:spcBef>
                <a:spcPts val="0"/>
              </a:spcBef>
              <a:spcAft>
                <a:spcPts val="0"/>
              </a:spcAft>
              <a:buFont typeface="Wingdings" panose="05000000000000000000" pitchFamily="2" charset="2"/>
              <a:buChar char="Ø"/>
            </a:pPr>
            <a:r>
              <a:rPr lang="en-US" dirty="0">
                <a:latin typeface="Calibri" panose="020F0502020204030204" pitchFamily="34" charset="0"/>
                <a:ea typeface="Calibri" panose="020F0502020204030204" pitchFamily="34" charset="0"/>
                <a:cs typeface="Calibri" panose="020F0502020204030204" pitchFamily="34" charset="0"/>
              </a:rPr>
              <a:t>Interfacing with the ZYNQ 7000 SoC using Xilinx tools has been initiated, and the MATLAB-based segmentation work has been completed, laying the groundwork for edge AI-based implementation.</a:t>
            </a:r>
          </a:p>
          <a:p>
            <a:pPr marL="285750" marR="0" lvl="0" indent="-285750" algn="just" rtl="0">
              <a:lnSpc>
                <a:spcPct val="100000"/>
              </a:lnSpc>
              <a:spcBef>
                <a:spcPts val="0"/>
              </a:spcBef>
              <a:spcAft>
                <a:spcPts val="0"/>
              </a:spcAft>
              <a:buFont typeface="Wingdings" panose="05000000000000000000" pitchFamily="2" charset="2"/>
              <a:buChar char="Ø"/>
            </a:pPr>
            <a:r>
              <a:rPr lang="en-US" dirty="0">
                <a:latin typeface="Calibri" panose="020F0502020204030204" pitchFamily="34" charset="0"/>
                <a:ea typeface="Calibri" panose="020F0502020204030204" pitchFamily="34" charset="0"/>
                <a:cs typeface="Calibri" panose="020F0502020204030204" pitchFamily="34" charset="0"/>
              </a:rPr>
              <a:t>By automating the segmentation of diseased plant portions, the system helps in early disease detection, offering valuable support to farmers and agricultural researchers for better crop management.</a:t>
            </a:r>
            <a:endParaRPr lang="en-IN" dirty="0">
              <a:latin typeface="Calibri" panose="020F0502020204030204" pitchFamily="34" charset="0"/>
              <a:ea typeface="Calibri" panose="020F0502020204030204" pitchFamily="34" charset="0"/>
              <a:cs typeface="Calibri" panose="020F0502020204030204" pitchFamily="34" charset="0"/>
            </a:endParaRPr>
          </a:p>
          <a:p>
            <a:pPr marL="285750" marR="0" lvl="0" indent="-285750" algn="just" rtl="0">
              <a:lnSpc>
                <a:spcPct val="100000"/>
              </a:lnSpc>
              <a:spcBef>
                <a:spcPts val="0"/>
              </a:spcBef>
              <a:spcAft>
                <a:spcPts val="0"/>
              </a:spcAft>
              <a:buFont typeface="Wingdings" panose="05000000000000000000" pitchFamily="2" charset="2"/>
              <a:buChar char="Ø"/>
            </a:pPr>
            <a:r>
              <a:rPr lang="en-US" dirty="0">
                <a:latin typeface="Calibri" panose="020F0502020204030204" pitchFamily="34" charset="0"/>
                <a:ea typeface="Calibri" panose="020F0502020204030204" pitchFamily="34" charset="0"/>
                <a:cs typeface="Calibri" panose="020F0502020204030204" pitchFamily="34" charset="0"/>
              </a:rPr>
              <a:t>Integrated Edge AI models using Google </a:t>
            </a:r>
            <a:r>
              <a:rPr lang="en-US" dirty="0" err="1">
                <a:latin typeface="Calibri" panose="020F0502020204030204" pitchFamily="34" charset="0"/>
                <a:ea typeface="Calibri" panose="020F0502020204030204" pitchFamily="34" charset="0"/>
                <a:cs typeface="Calibri" panose="020F0502020204030204" pitchFamily="34" charset="0"/>
              </a:rPr>
              <a:t>Colab</a:t>
            </a:r>
            <a:r>
              <a:rPr lang="en-US" dirty="0">
                <a:latin typeface="Calibri" panose="020F0502020204030204" pitchFamily="34" charset="0"/>
                <a:ea typeface="Calibri" panose="020F0502020204030204" pitchFamily="34" charset="0"/>
                <a:cs typeface="Calibri" panose="020F0502020204030204" pitchFamily="34" charset="0"/>
              </a:rPr>
              <a:t> to classify diseased plants based on features from a dataset.</a:t>
            </a:r>
          </a:p>
          <a:p>
            <a:pPr marL="285750" marR="0" lvl="0" indent="-285750" algn="just" rtl="0">
              <a:lnSpc>
                <a:spcPct val="100000"/>
              </a:lnSpc>
              <a:spcBef>
                <a:spcPts val="0"/>
              </a:spcBef>
              <a:spcAft>
                <a:spcPts val="0"/>
              </a:spcAft>
              <a:buFont typeface="Wingdings" panose="05000000000000000000" pitchFamily="2" charset="2"/>
              <a:buChar char="Ø"/>
            </a:pPr>
            <a:r>
              <a:rPr lang="en-US" dirty="0">
                <a:latin typeface="Calibri" panose="020F0502020204030204" pitchFamily="34" charset="0"/>
                <a:ea typeface="Calibri" panose="020F0502020204030204" pitchFamily="34" charset="0"/>
                <a:cs typeface="Calibri" panose="020F0502020204030204" pitchFamily="34" charset="0"/>
              </a:rPr>
              <a:t>Optimized processing efficiency and accuracy for faster, low-latency disease detection, successfully predicting and classifying diseased leaves.</a:t>
            </a:r>
            <a:endParaRPr lang="en-IN" dirty="0">
              <a:latin typeface="Calibri" panose="020F0502020204030204" pitchFamily="34" charset="0"/>
              <a:ea typeface="Calibri" panose="020F0502020204030204" pitchFamily="34" charset="0"/>
              <a:cs typeface="Calibri" panose="020F0502020204030204" pitchFamily="34" charset="0"/>
            </a:endParaRPr>
          </a:p>
          <a:p>
            <a:pPr marR="0" lvl="0" rtl="0">
              <a:lnSpc>
                <a:spcPct val="100000"/>
              </a:lnSpc>
              <a:spcBef>
                <a:spcPts val="0"/>
              </a:spcBef>
              <a:spcAft>
                <a:spcPts val="0"/>
              </a:spcAft>
            </a:pPr>
            <a:endParaRPr lang="en-IN" dirty="0">
              <a:latin typeface="Calibri" panose="020F0502020204030204" pitchFamily="34" charset="0"/>
              <a:ea typeface="Calibri" panose="020F0502020204030204" pitchFamily="34" charset="0"/>
              <a:cs typeface="Calibri" panose="020F050202020403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r>
              <a:rPr lang="en-IN" b="1" dirty="0">
                <a:latin typeface="Verdana" panose="020B0604030504040204" pitchFamily="34" charset="0"/>
                <a:ea typeface="Verdana" panose="020B0604030504040204" pitchFamily="34" charset="0"/>
              </a:rPr>
              <a:t>Future Work</a:t>
            </a:r>
          </a:p>
          <a:p>
            <a:endParaRPr lang="en-IN" b="1" dirty="0">
              <a:latin typeface="Verdana" panose="020B0604030504040204" pitchFamily="34" charset="0"/>
              <a:ea typeface="Verdana" panose="020B0604030504040204" pitchFamily="34" charset="0"/>
            </a:endParaRPr>
          </a:p>
          <a:p>
            <a:pPr marL="285750" marR="0" lvl="0" indent="-285750" algn="just" rtl="0">
              <a:lnSpc>
                <a:spcPct val="100000"/>
              </a:lnSpc>
              <a:spcBef>
                <a:spcPts val="0"/>
              </a:spcBef>
              <a:spcAft>
                <a:spcPts val="0"/>
              </a:spcAft>
              <a:buFont typeface="Wingdings" panose="05000000000000000000" pitchFamily="2" charset="2"/>
              <a:buChar char="Ø"/>
            </a:pPr>
            <a:r>
              <a:rPr lang="en-US" dirty="0">
                <a:latin typeface="Calibri" panose="020F0502020204030204" pitchFamily="34" charset="0"/>
                <a:ea typeface="Calibri" panose="020F0502020204030204" pitchFamily="34" charset="0"/>
                <a:cs typeface="Calibri" panose="020F0502020204030204" pitchFamily="34" charset="0"/>
              </a:rPr>
              <a:t>Implement edge detection algorithms (Canny, Sobel) on ZYNQ 7000 SoC for real-time plant disease segmentation.</a:t>
            </a:r>
          </a:p>
          <a:p>
            <a:pPr marL="285750" marR="0" lvl="0" indent="-285750" algn="just" rtl="0">
              <a:lnSpc>
                <a:spcPct val="100000"/>
              </a:lnSpc>
              <a:spcBef>
                <a:spcPts val="0"/>
              </a:spcBef>
              <a:spcAft>
                <a:spcPts val="0"/>
              </a:spcAft>
              <a:buFont typeface="Wingdings" panose="05000000000000000000" pitchFamily="2" charset="2"/>
              <a:buChar char="Ø"/>
            </a:pPr>
            <a:r>
              <a:rPr lang="en-US" dirty="0">
                <a:latin typeface="Calibri" panose="020F0502020204030204" pitchFamily="34" charset="0"/>
                <a:ea typeface="Calibri" panose="020F0502020204030204" pitchFamily="34" charset="0"/>
                <a:cs typeface="Calibri" panose="020F0502020204030204" pitchFamily="34" charset="0"/>
              </a:rPr>
              <a:t>Next step is to develop a website using </a:t>
            </a:r>
            <a:r>
              <a:rPr lang="en-US" dirty="0" err="1">
                <a:latin typeface="Calibri" panose="020F0502020204030204" pitchFamily="34" charset="0"/>
                <a:ea typeface="Calibri" panose="020F0502020204030204" pitchFamily="34" charset="0"/>
                <a:cs typeface="Calibri" panose="020F0502020204030204" pitchFamily="34" charset="0"/>
              </a:rPr>
              <a:t>VSCode</a:t>
            </a:r>
            <a:r>
              <a:rPr lang="en-US" dirty="0">
                <a:latin typeface="Calibri" panose="020F0502020204030204" pitchFamily="34" charset="0"/>
                <a:ea typeface="Calibri" panose="020F0502020204030204" pitchFamily="34" charset="0"/>
                <a:cs typeface="Calibri" panose="020F0502020204030204" pitchFamily="34" charset="0"/>
              </a:rPr>
              <a:t> to showcase the plant disease classification system.</a:t>
            </a:r>
          </a:p>
          <a:p>
            <a:pPr marL="285750" marR="0" lvl="0" indent="-285750" algn="just" rtl="0">
              <a:lnSpc>
                <a:spcPct val="100000"/>
              </a:lnSpc>
              <a:spcBef>
                <a:spcPts val="0"/>
              </a:spcBef>
              <a:spcAft>
                <a:spcPts val="0"/>
              </a:spcAft>
              <a:buFont typeface="Wingdings" panose="05000000000000000000" pitchFamily="2" charset="2"/>
              <a:buChar char="Ø"/>
            </a:pPr>
            <a:r>
              <a:rPr lang="en-US" dirty="0">
                <a:latin typeface="Calibri" panose="020F0502020204030204" pitchFamily="34" charset="0"/>
                <a:ea typeface="Calibri" panose="020F0502020204030204" pitchFamily="34" charset="0"/>
                <a:cs typeface="Calibri" panose="020F0502020204030204" pitchFamily="34" charset="0"/>
              </a:rPr>
              <a:t>Plan to integrate the trained models and processing files into the website for real-time disease detection and predictions.</a:t>
            </a:r>
          </a:p>
          <a:p>
            <a:pPr marL="285750" marR="0" lvl="0" indent="-285750" algn="just" rtl="0">
              <a:lnSpc>
                <a:spcPct val="100000"/>
              </a:lnSpc>
              <a:spcBef>
                <a:spcPts val="0"/>
              </a:spcBef>
              <a:spcAft>
                <a:spcPts val="0"/>
              </a:spcAft>
              <a:buFont typeface="Wingdings" panose="05000000000000000000" pitchFamily="2" charset="2"/>
              <a:buChar char="Ø"/>
            </a:pPr>
            <a:r>
              <a:rPr lang="en-US" dirty="0">
                <a:latin typeface="Calibri" panose="020F0502020204030204" pitchFamily="34" charset="0"/>
                <a:ea typeface="Calibri" panose="020F0502020204030204" pitchFamily="34" charset="0"/>
                <a:cs typeface="Calibri" panose="020F0502020204030204" pitchFamily="34" charset="0"/>
              </a:rPr>
              <a:t>Conduct a comparative study of various edge detection and AI classification techniques for improved plant disease identification.</a:t>
            </a:r>
            <a:endParaRPr lang="en-IN"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5678261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742"/>
        <p:cNvGrpSpPr/>
        <p:nvPr/>
      </p:nvGrpSpPr>
      <p:grpSpPr>
        <a:xfrm>
          <a:off x="0" y="0"/>
          <a:ext cx="0" cy="0"/>
          <a:chOff x="0" y="0"/>
          <a:chExt cx="0" cy="0"/>
        </a:xfrm>
      </p:grpSpPr>
      <p:sp>
        <p:nvSpPr>
          <p:cNvPr id="743" name="Google Shape;743;g2fee63df26b_0_0"/>
          <p:cNvSpPr txBox="1"/>
          <p:nvPr/>
        </p:nvSpPr>
        <p:spPr>
          <a:xfrm>
            <a:off x="1233714" y="2607717"/>
            <a:ext cx="9724500" cy="18624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1500"/>
              <a:buFont typeface="Arial"/>
              <a:buNone/>
            </a:pPr>
            <a:r>
              <a:rPr lang="en-US" sz="11500" b="1" i="0" u="none" strike="noStrike" cap="none">
                <a:solidFill>
                  <a:srgbClr val="007069"/>
                </a:solidFill>
                <a:latin typeface="Open Sans"/>
                <a:ea typeface="Open Sans"/>
                <a:cs typeface="Open Sans"/>
                <a:sym typeface="Open Sans"/>
              </a:rPr>
              <a:t>THANK </a:t>
            </a:r>
            <a:r>
              <a:rPr lang="en-US" sz="11500" b="1" i="0" u="none" strike="noStrike" cap="none">
                <a:solidFill>
                  <a:srgbClr val="A5A5A5"/>
                </a:solidFill>
                <a:latin typeface="Open Sans"/>
                <a:ea typeface="Open Sans"/>
                <a:cs typeface="Open Sans"/>
                <a:sym typeface="Open Sans"/>
              </a:rPr>
              <a:t>YOU</a:t>
            </a:r>
            <a:endParaRPr sz="1400" b="0" i="0" u="none" strike="noStrike" cap="none">
              <a:solidFill>
                <a:srgbClr val="000000"/>
              </a:solidFill>
              <a:latin typeface="Aharoni"/>
              <a:ea typeface="Aharoni"/>
              <a:cs typeface="Aharoni"/>
              <a:sym typeface="Aharoni"/>
            </a:endParaRPr>
          </a:p>
        </p:txBody>
      </p:sp>
      <p:sp>
        <p:nvSpPr>
          <p:cNvPr id="744" name="Google Shape;744;g2fee63df26b_0_0"/>
          <p:cNvSpPr txBox="1"/>
          <p:nvPr/>
        </p:nvSpPr>
        <p:spPr>
          <a:xfrm>
            <a:off x="1596571" y="4466045"/>
            <a:ext cx="8998800" cy="40006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000" b="1" dirty="0">
                <a:solidFill>
                  <a:srgbClr val="7F7F7F"/>
                </a:solidFill>
                <a:latin typeface="Open Sans"/>
                <a:ea typeface="Open Sans"/>
                <a:cs typeface="Open Sans"/>
                <a:sym typeface="Open Sans"/>
              </a:rPr>
              <a:t>Have a Great Day ! </a:t>
            </a:r>
            <a:endParaRPr sz="1400" b="0" i="0" u="none" strike="noStrike" cap="none" dirty="0">
              <a:solidFill>
                <a:srgbClr val="000000"/>
              </a:solidFill>
              <a:latin typeface="Aharoni"/>
              <a:ea typeface="Aharoni"/>
              <a:cs typeface="Aharoni"/>
              <a:sym typeface="Aharoni"/>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A65F51-F37A-0F0B-AFF4-2134BDC03074}"/>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60440EB-4A8A-D93C-606D-594A9C00C62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22</a:t>
            </a:fld>
            <a:endParaRPr lang="en-US" dirty="0"/>
          </a:p>
        </p:txBody>
      </p:sp>
      <p:sp>
        <p:nvSpPr>
          <p:cNvPr id="4" name="Google Shape;125;p3">
            <a:extLst>
              <a:ext uri="{FF2B5EF4-FFF2-40B4-BE49-F238E27FC236}">
                <a16:creationId xmlns:a16="http://schemas.microsoft.com/office/drawing/2014/main" id="{6E899E6C-558C-950D-AACE-666F4910120B}"/>
              </a:ext>
            </a:extLst>
          </p:cNvPr>
          <p:cNvSpPr txBox="1"/>
          <p:nvPr/>
        </p:nvSpPr>
        <p:spPr>
          <a:xfrm>
            <a:off x="1000124" y="232275"/>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dirty="0">
                <a:solidFill>
                  <a:srgbClr val="000000"/>
                </a:solidFill>
                <a:latin typeface="Montserrat"/>
                <a:ea typeface="Montserrat"/>
                <a:cs typeface="Montserrat"/>
                <a:sym typeface="Montserrat"/>
              </a:rPr>
              <a:t>Implementation and Results – Iteration </a:t>
            </a:r>
            <a:r>
              <a:rPr lang="en-US" sz="2400" b="1" dirty="0">
                <a:latin typeface="Montserrat"/>
                <a:ea typeface="Montserrat"/>
                <a:cs typeface="Montserrat"/>
                <a:sym typeface="Montserrat"/>
              </a:rPr>
              <a:t>3 (Optional)</a:t>
            </a:r>
            <a:endParaRPr lang="en-US" sz="1400" b="0" i="0" u="none" strike="noStrike" cap="none" dirty="0">
              <a:solidFill>
                <a:srgbClr val="000000"/>
              </a:solidFill>
              <a:latin typeface="Arial"/>
              <a:ea typeface="Arial"/>
              <a:cs typeface="Arial"/>
              <a:sym typeface="Arial"/>
            </a:endParaRPr>
          </a:p>
        </p:txBody>
      </p:sp>
      <p:sp>
        <p:nvSpPr>
          <p:cNvPr id="5" name="Google Shape;125;p3">
            <a:extLst>
              <a:ext uri="{FF2B5EF4-FFF2-40B4-BE49-F238E27FC236}">
                <a16:creationId xmlns:a16="http://schemas.microsoft.com/office/drawing/2014/main" id="{935777F9-D82A-2939-0C57-126FBC7D4C26}"/>
              </a:ext>
            </a:extLst>
          </p:cNvPr>
          <p:cNvSpPr txBox="1"/>
          <p:nvPr/>
        </p:nvSpPr>
        <p:spPr>
          <a:xfrm>
            <a:off x="452283" y="871532"/>
            <a:ext cx="11326761" cy="5735761"/>
          </a:xfrm>
          <a:prstGeom prst="rect">
            <a:avLst/>
          </a:prstGeom>
          <a:noFill/>
          <a:ln>
            <a:noFill/>
          </a:ln>
        </p:spPr>
        <p:txBody>
          <a:bodyPr spcFirstLastPara="1" wrap="square" lIns="91425" tIns="45700" rIns="91425" bIns="45700" anchor="t" anchorCtr="0">
            <a:noAutofit/>
          </a:bodyPr>
          <a:lstStyle/>
          <a:p>
            <a:pPr marL="0" marR="0" lvl="0" indent="0" rtl="0">
              <a:lnSpc>
                <a:spcPct val="100000"/>
              </a:lnSpc>
              <a:spcBef>
                <a:spcPts val="0"/>
              </a:spcBef>
              <a:spcAft>
                <a:spcPts val="0"/>
              </a:spcAft>
              <a:buNone/>
            </a:pPr>
            <a:r>
              <a:rPr lang="en-IN" b="1" dirty="0">
                <a:latin typeface="Verdana" panose="020B0604030504040204" pitchFamily="34" charset="0"/>
                <a:ea typeface="Verdana" panose="020B0604030504040204" pitchFamily="34" charset="0"/>
              </a:rPr>
              <a:t>Iteration : Results + Validation against the use cases and test cases </a:t>
            </a:r>
          </a:p>
          <a:p>
            <a:pPr marL="0" marR="0" lvl="0" indent="0" rtl="0">
              <a:lnSpc>
                <a:spcPct val="100000"/>
              </a:lnSpc>
              <a:spcBef>
                <a:spcPts val="0"/>
              </a:spcBef>
              <a:spcAft>
                <a:spcPts val="0"/>
              </a:spcAft>
              <a:buNone/>
            </a:pPr>
            <a:endParaRPr lang="en-IN" dirty="0">
              <a:latin typeface="Verdana" panose="020B0604030504040204" pitchFamily="34" charset="0"/>
              <a:ea typeface="Verdana" panose="020B0604030504040204" pitchFamily="34" charset="0"/>
            </a:endParaRPr>
          </a:p>
          <a:p>
            <a:pPr marL="285750" marR="0" lvl="0" indent="-285750" rtl="0">
              <a:lnSpc>
                <a:spcPct val="100000"/>
              </a:lnSpc>
              <a:spcBef>
                <a:spcPts val="0"/>
              </a:spcBef>
              <a:spcAft>
                <a:spcPts val="0"/>
              </a:spcAft>
              <a:buFont typeface="Arial" panose="020B0604020202020204" pitchFamily="34" charset="0"/>
              <a:buChar char="•"/>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2386005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6E2842-485B-A1BA-74A8-3079DADFFA4D}"/>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435B471-CC7E-7CB9-A4D6-FB503C8052E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23</a:t>
            </a:fld>
            <a:endParaRPr lang="en-US" dirty="0"/>
          </a:p>
        </p:txBody>
      </p:sp>
      <p:sp>
        <p:nvSpPr>
          <p:cNvPr id="4" name="Google Shape;125;p3">
            <a:extLst>
              <a:ext uri="{FF2B5EF4-FFF2-40B4-BE49-F238E27FC236}">
                <a16:creationId xmlns:a16="http://schemas.microsoft.com/office/drawing/2014/main" id="{67F9DACA-35DE-941A-CCEE-D335FBEB8971}"/>
              </a:ext>
            </a:extLst>
          </p:cNvPr>
          <p:cNvSpPr txBox="1"/>
          <p:nvPr/>
        </p:nvSpPr>
        <p:spPr>
          <a:xfrm>
            <a:off x="1000124" y="232275"/>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dirty="0">
                <a:solidFill>
                  <a:srgbClr val="000000"/>
                </a:solidFill>
                <a:latin typeface="Montserrat"/>
                <a:ea typeface="Montserrat"/>
                <a:cs typeface="Montserrat"/>
                <a:sym typeface="Montserrat"/>
              </a:rPr>
              <a:t>Contribution</a:t>
            </a:r>
            <a:endParaRPr lang="en-US" sz="1400" b="0" i="0" u="none" strike="noStrike" cap="none" dirty="0">
              <a:solidFill>
                <a:srgbClr val="000000"/>
              </a:solidFill>
              <a:latin typeface="Arial"/>
              <a:ea typeface="Arial"/>
              <a:cs typeface="Arial"/>
              <a:sym typeface="Arial"/>
            </a:endParaRPr>
          </a:p>
        </p:txBody>
      </p:sp>
      <p:sp>
        <p:nvSpPr>
          <p:cNvPr id="5" name="Google Shape;125;p3">
            <a:extLst>
              <a:ext uri="{FF2B5EF4-FFF2-40B4-BE49-F238E27FC236}">
                <a16:creationId xmlns:a16="http://schemas.microsoft.com/office/drawing/2014/main" id="{5951DA8A-453F-9B13-3160-FA60A7CB42E6}"/>
              </a:ext>
            </a:extLst>
          </p:cNvPr>
          <p:cNvSpPr txBox="1"/>
          <p:nvPr/>
        </p:nvSpPr>
        <p:spPr>
          <a:xfrm>
            <a:off x="452284" y="788096"/>
            <a:ext cx="5761704" cy="5735761"/>
          </a:xfrm>
          <a:prstGeom prst="rect">
            <a:avLst/>
          </a:prstGeom>
          <a:noFill/>
          <a:ln>
            <a:noFill/>
          </a:ln>
        </p:spPr>
        <p:txBody>
          <a:bodyPr spcFirstLastPara="1" wrap="square" lIns="91425" tIns="45700" rIns="91425" bIns="45700" anchor="t" anchorCtr="0">
            <a:noAutofit/>
          </a:bodyPr>
          <a:lstStyle/>
          <a:p>
            <a:pPr marL="0" marR="0" lvl="0" indent="0" rtl="0">
              <a:lnSpc>
                <a:spcPct val="100000"/>
              </a:lnSpc>
              <a:spcBef>
                <a:spcPts val="0"/>
              </a:spcBef>
              <a:spcAft>
                <a:spcPts val="0"/>
              </a:spcAft>
              <a:buNone/>
            </a:pPr>
            <a:r>
              <a:rPr lang="en-IN" b="1" dirty="0">
                <a:latin typeface="Verdana" panose="020B0604030504040204" pitchFamily="34" charset="0"/>
                <a:ea typeface="Verdana" panose="020B0604030504040204" pitchFamily="34" charset="0"/>
              </a:rPr>
              <a:t>Team Progress and Movement</a:t>
            </a:r>
          </a:p>
          <a:p>
            <a:pPr marL="285750" marR="0" lvl="0" indent="-285750" rtl="0">
              <a:lnSpc>
                <a:spcPct val="100000"/>
              </a:lnSpc>
              <a:spcBef>
                <a:spcPts val="0"/>
              </a:spcBef>
              <a:spcAft>
                <a:spcPts val="0"/>
              </a:spcAft>
              <a:buFont typeface="Arial" panose="020B0604020202020204" pitchFamily="34" charset="0"/>
              <a:buChar char="•"/>
            </a:pPr>
            <a:r>
              <a:rPr lang="en-IN" dirty="0" err="1">
                <a:latin typeface="Verdana" panose="020B0604030504040204" pitchFamily="34" charset="0"/>
                <a:ea typeface="Verdana" panose="020B0604030504040204" pitchFamily="34" charset="0"/>
              </a:rPr>
              <a:t>Xx</a:t>
            </a:r>
            <a:endParaRPr lang="en-IN" dirty="0">
              <a:latin typeface="Verdana" panose="020B0604030504040204" pitchFamily="34" charset="0"/>
              <a:ea typeface="Verdana" panose="020B0604030504040204" pitchFamily="34" charset="0"/>
            </a:endParaRPr>
          </a:p>
          <a:p>
            <a:pPr marL="285750" marR="0" lvl="0" indent="-285750" rtl="0">
              <a:lnSpc>
                <a:spcPct val="100000"/>
              </a:lnSpc>
              <a:spcBef>
                <a:spcPts val="0"/>
              </a:spcBef>
              <a:spcAft>
                <a:spcPts val="0"/>
              </a:spcAft>
              <a:buFont typeface="Arial" panose="020B0604020202020204" pitchFamily="34" charset="0"/>
              <a:buChar char="•"/>
            </a:pPr>
            <a:r>
              <a:rPr lang="en-IN" dirty="0" err="1">
                <a:latin typeface="Verdana" panose="020B0604030504040204" pitchFamily="34" charset="0"/>
                <a:ea typeface="Verdana" panose="020B0604030504040204" pitchFamily="34" charset="0"/>
              </a:rPr>
              <a:t>Xx</a:t>
            </a:r>
            <a:endParaRPr lang="en-IN" dirty="0">
              <a:latin typeface="Verdana" panose="020B0604030504040204" pitchFamily="34" charset="0"/>
              <a:ea typeface="Verdana" panose="020B0604030504040204" pitchFamily="34" charset="0"/>
            </a:endParaRPr>
          </a:p>
          <a:p>
            <a:pPr marL="285750" marR="0" lvl="0" indent="-285750" rtl="0">
              <a:lnSpc>
                <a:spcPct val="100000"/>
              </a:lnSpc>
              <a:spcBef>
                <a:spcPts val="0"/>
              </a:spcBef>
              <a:spcAft>
                <a:spcPts val="0"/>
              </a:spcAft>
              <a:buFont typeface="Arial" panose="020B0604020202020204" pitchFamily="34" charset="0"/>
              <a:buChar char="•"/>
            </a:pPr>
            <a:r>
              <a:rPr lang="en-IN" dirty="0">
                <a:latin typeface="Verdana" panose="020B0604030504040204" pitchFamily="34" charset="0"/>
                <a:ea typeface="Verdana" panose="020B0604030504040204" pitchFamily="34" charset="0"/>
              </a:rPr>
              <a:t>X</a:t>
            </a:r>
          </a:p>
          <a:p>
            <a:pPr marL="285750" marR="0" lvl="0" indent="-285750" rtl="0">
              <a:lnSpc>
                <a:spcPct val="100000"/>
              </a:lnSpc>
              <a:spcBef>
                <a:spcPts val="0"/>
              </a:spcBef>
              <a:spcAft>
                <a:spcPts val="0"/>
              </a:spcAft>
              <a:buFont typeface="Arial" panose="020B0604020202020204" pitchFamily="34" charset="0"/>
              <a:buChar char="•"/>
            </a:pPr>
            <a:r>
              <a:rPr lang="en-IN" dirty="0">
                <a:latin typeface="Verdana" panose="020B0604030504040204" pitchFamily="34" charset="0"/>
                <a:ea typeface="Verdana" panose="020B0604030504040204" pitchFamily="34" charset="0"/>
              </a:rPr>
              <a:t>X</a:t>
            </a:r>
          </a:p>
          <a:p>
            <a:pPr marL="285750" marR="0" lvl="0" indent="-285750" rtl="0">
              <a:lnSpc>
                <a:spcPct val="100000"/>
              </a:lnSpc>
              <a:spcBef>
                <a:spcPts val="0"/>
              </a:spcBef>
              <a:spcAft>
                <a:spcPts val="0"/>
              </a:spcAft>
              <a:buFont typeface="Arial" panose="020B0604020202020204" pitchFamily="34" charset="0"/>
              <a:buChar char="•"/>
            </a:pPr>
            <a:endParaRPr lang="en-IN" dirty="0">
              <a:latin typeface="Verdana" panose="020B0604030504040204" pitchFamily="34" charset="0"/>
              <a:ea typeface="Verdana" panose="020B0604030504040204" pitchFamily="34" charset="0"/>
            </a:endParaRPr>
          </a:p>
          <a:p>
            <a:pPr marL="285750" marR="0" lvl="0" indent="-285750" rtl="0">
              <a:lnSpc>
                <a:spcPct val="100000"/>
              </a:lnSpc>
              <a:spcBef>
                <a:spcPts val="0"/>
              </a:spcBef>
              <a:spcAft>
                <a:spcPts val="0"/>
              </a:spcAft>
              <a:buFont typeface="Arial" panose="020B0604020202020204" pitchFamily="34" charset="0"/>
              <a:buChar char="•"/>
            </a:pPr>
            <a:endParaRPr lang="en-IN" dirty="0">
              <a:latin typeface="Verdana" panose="020B0604030504040204" pitchFamily="34" charset="0"/>
              <a:ea typeface="Verdana" panose="020B0604030504040204" pitchFamily="34" charset="0"/>
            </a:endParaRPr>
          </a:p>
        </p:txBody>
      </p:sp>
      <p:sp>
        <p:nvSpPr>
          <p:cNvPr id="2" name="Google Shape;125;p3">
            <a:extLst>
              <a:ext uri="{FF2B5EF4-FFF2-40B4-BE49-F238E27FC236}">
                <a16:creationId xmlns:a16="http://schemas.microsoft.com/office/drawing/2014/main" id="{E154839C-B3E3-3A7B-9FDD-C49C18A4F130}"/>
              </a:ext>
            </a:extLst>
          </p:cNvPr>
          <p:cNvSpPr txBox="1"/>
          <p:nvPr/>
        </p:nvSpPr>
        <p:spPr>
          <a:xfrm>
            <a:off x="6213988" y="757114"/>
            <a:ext cx="5761704" cy="5735761"/>
          </a:xfrm>
          <a:prstGeom prst="rect">
            <a:avLst/>
          </a:prstGeom>
          <a:noFill/>
          <a:ln>
            <a:noFill/>
          </a:ln>
        </p:spPr>
        <p:txBody>
          <a:bodyPr spcFirstLastPara="1" wrap="square" lIns="91425" tIns="45700" rIns="91425" bIns="45700" anchor="t" anchorCtr="0">
            <a:noAutofit/>
          </a:bodyPr>
          <a:lstStyle/>
          <a:p>
            <a:pPr marL="0" marR="0" lvl="0" indent="0" rtl="0">
              <a:lnSpc>
                <a:spcPct val="100000"/>
              </a:lnSpc>
              <a:spcBef>
                <a:spcPts val="0"/>
              </a:spcBef>
              <a:spcAft>
                <a:spcPts val="0"/>
              </a:spcAft>
              <a:buNone/>
            </a:pPr>
            <a:r>
              <a:rPr lang="en-IN" b="1" dirty="0">
                <a:latin typeface="Verdana" panose="020B0604030504040204" pitchFamily="34" charset="0"/>
                <a:ea typeface="Verdana" panose="020B0604030504040204" pitchFamily="34" charset="0"/>
              </a:rPr>
              <a:t>Individual Contribution </a:t>
            </a:r>
          </a:p>
          <a:p>
            <a:pPr lvl="3"/>
            <a:r>
              <a:rPr lang="en-IN" dirty="0">
                <a:latin typeface="Verdana" panose="020B0604030504040204" pitchFamily="34" charset="0"/>
                <a:ea typeface="Verdana" panose="020B0604030504040204" pitchFamily="34" charset="0"/>
              </a:rPr>
              <a:t>Key contributions: Team Member Name </a:t>
            </a:r>
          </a:p>
          <a:p>
            <a:pPr marL="285750" lvl="1" indent="-285750">
              <a:buFont typeface="Arial" panose="020B0604020202020204" pitchFamily="34" charset="0"/>
              <a:buChar char="•"/>
            </a:pPr>
            <a:r>
              <a:rPr lang="en-IN" dirty="0">
                <a:latin typeface="Verdana" panose="020B0604030504040204" pitchFamily="34" charset="0"/>
                <a:ea typeface="Verdana" panose="020B0604030504040204" pitchFamily="34" charset="0"/>
              </a:rPr>
              <a:t>XX</a:t>
            </a:r>
          </a:p>
          <a:p>
            <a:pPr marL="285750" marR="0" lvl="0" indent="-285750" rtl="0">
              <a:lnSpc>
                <a:spcPct val="100000"/>
              </a:lnSpc>
              <a:spcBef>
                <a:spcPts val="0"/>
              </a:spcBef>
              <a:spcAft>
                <a:spcPts val="0"/>
              </a:spcAft>
              <a:buFont typeface="Arial" panose="020B0604020202020204" pitchFamily="34" charset="0"/>
              <a:buChar char="•"/>
            </a:pPr>
            <a:r>
              <a:rPr lang="en-IN" dirty="0">
                <a:latin typeface="Verdana" panose="020B0604030504040204" pitchFamily="34" charset="0"/>
                <a:ea typeface="Verdana" panose="020B0604030504040204" pitchFamily="34" charset="0"/>
              </a:rPr>
              <a:t>XX</a:t>
            </a:r>
          </a:p>
          <a:p>
            <a:pPr lvl="3"/>
            <a:r>
              <a:rPr lang="en-IN" dirty="0">
                <a:latin typeface="Verdana" panose="020B0604030504040204" pitchFamily="34" charset="0"/>
                <a:ea typeface="Verdana" panose="020B0604030504040204" pitchFamily="34" charset="0"/>
              </a:rPr>
              <a:t>Key contributions: Team Member Name </a:t>
            </a:r>
          </a:p>
          <a:p>
            <a:pPr marL="285750" lvl="1" indent="-285750">
              <a:buFont typeface="Arial" panose="020B0604020202020204" pitchFamily="34" charset="0"/>
              <a:buChar char="•"/>
            </a:pPr>
            <a:r>
              <a:rPr lang="en-IN" dirty="0">
                <a:latin typeface="Verdana" panose="020B0604030504040204" pitchFamily="34" charset="0"/>
                <a:ea typeface="Verdana" panose="020B0604030504040204" pitchFamily="34" charset="0"/>
              </a:rPr>
              <a:t>XX</a:t>
            </a:r>
          </a:p>
          <a:p>
            <a:pPr marL="285750" marR="0" lvl="0" indent="-285750" rtl="0">
              <a:lnSpc>
                <a:spcPct val="100000"/>
              </a:lnSpc>
              <a:spcBef>
                <a:spcPts val="0"/>
              </a:spcBef>
              <a:spcAft>
                <a:spcPts val="0"/>
              </a:spcAft>
              <a:buFont typeface="Arial" panose="020B0604020202020204" pitchFamily="34" charset="0"/>
              <a:buChar char="•"/>
            </a:pPr>
            <a:r>
              <a:rPr lang="en-IN" dirty="0">
                <a:latin typeface="Verdana" panose="020B0604030504040204" pitchFamily="34" charset="0"/>
                <a:ea typeface="Verdana" panose="020B0604030504040204" pitchFamily="34" charset="0"/>
              </a:rPr>
              <a:t>XX</a:t>
            </a:r>
          </a:p>
          <a:p>
            <a:pPr lvl="3"/>
            <a:r>
              <a:rPr lang="en-IN" dirty="0">
                <a:latin typeface="Verdana" panose="020B0604030504040204" pitchFamily="34" charset="0"/>
                <a:ea typeface="Verdana" panose="020B0604030504040204" pitchFamily="34" charset="0"/>
              </a:rPr>
              <a:t>Key contributions: Team Member Name </a:t>
            </a:r>
          </a:p>
          <a:p>
            <a:pPr marL="285750" lvl="1" indent="-285750">
              <a:buFont typeface="Arial" panose="020B0604020202020204" pitchFamily="34" charset="0"/>
              <a:buChar char="•"/>
            </a:pPr>
            <a:r>
              <a:rPr lang="en-IN" dirty="0">
                <a:latin typeface="Verdana" panose="020B0604030504040204" pitchFamily="34" charset="0"/>
                <a:ea typeface="Verdana" panose="020B0604030504040204" pitchFamily="34" charset="0"/>
              </a:rPr>
              <a:t>XX</a:t>
            </a:r>
          </a:p>
          <a:p>
            <a:pPr marL="285750" marR="0" lvl="0" indent="-285750" rtl="0">
              <a:lnSpc>
                <a:spcPct val="100000"/>
              </a:lnSpc>
              <a:spcBef>
                <a:spcPts val="0"/>
              </a:spcBef>
              <a:spcAft>
                <a:spcPts val="0"/>
              </a:spcAft>
              <a:buFont typeface="Arial" panose="020B0604020202020204" pitchFamily="34" charset="0"/>
              <a:buChar char="•"/>
            </a:pPr>
            <a:r>
              <a:rPr lang="en-IN" dirty="0">
                <a:latin typeface="Verdana" panose="020B0604030504040204" pitchFamily="34" charset="0"/>
                <a:ea typeface="Verdana" panose="020B0604030504040204" pitchFamily="34" charset="0"/>
              </a:rPr>
              <a:t>XX</a:t>
            </a:r>
          </a:p>
          <a:p>
            <a:pPr lvl="3"/>
            <a:r>
              <a:rPr lang="en-IN" dirty="0">
                <a:latin typeface="Verdana" panose="020B0604030504040204" pitchFamily="34" charset="0"/>
                <a:ea typeface="Verdana" panose="020B0604030504040204" pitchFamily="34" charset="0"/>
              </a:rPr>
              <a:t>Key contributions: Team Member Name </a:t>
            </a:r>
          </a:p>
          <a:p>
            <a:pPr marL="285750" lvl="1" indent="-285750">
              <a:buFont typeface="Arial" panose="020B0604020202020204" pitchFamily="34" charset="0"/>
              <a:buChar char="•"/>
            </a:pPr>
            <a:r>
              <a:rPr lang="en-IN" dirty="0">
                <a:latin typeface="Verdana" panose="020B0604030504040204" pitchFamily="34" charset="0"/>
                <a:ea typeface="Verdana" panose="020B0604030504040204" pitchFamily="34" charset="0"/>
              </a:rPr>
              <a:t>XX</a:t>
            </a:r>
          </a:p>
          <a:p>
            <a:pPr marL="285750" marR="0" lvl="0" indent="-285750" rtl="0">
              <a:lnSpc>
                <a:spcPct val="100000"/>
              </a:lnSpc>
              <a:spcBef>
                <a:spcPts val="0"/>
              </a:spcBef>
              <a:spcAft>
                <a:spcPts val="0"/>
              </a:spcAft>
              <a:buFont typeface="Arial" panose="020B0604020202020204" pitchFamily="34" charset="0"/>
              <a:buChar char="•"/>
            </a:pPr>
            <a:r>
              <a:rPr lang="en-IN" dirty="0">
                <a:latin typeface="Verdana" panose="020B0604030504040204" pitchFamily="34" charset="0"/>
                <a:ea typeface="Verdana" panose="020B0604030504040204" pitchFamily="34" charset="0"/>
              </a:rPr>
              <a:t>XX</a:t>
            </a:r>
          </a:p>
          <a:p>
            <a:pPr lvl="3"/>
            <a:r>
              <a:rPr lang="en-IN" dirty="0">
                <a:latin typeface="Verdana" panose="020B0604030504040204" pitchFamily="34" charset="0"/>
                <a:ea typeface="Verdana" panose="020B0604030504040204" pitchFamily="34" charset="0"/>
              </a:rPr>
              <a:t>Key contributions: Team Member Name </a:t>
            </a:r>
          </a:p>
          <a:p>
            <a:pPr marL="285750" lvl="1" indent="-285750">
              <a:buFont typeface="Arial" panose="020B0604020202020204" pitchFamily="34" charset="0"/>
              <a:buChar char="•"/>
            </a:pPr>
            <a:r>
              <a:rPr lang="en-IN" dirty="0">
                <a:latin typeface="Verdana" panose="020B0604030504040204" pitchFamily="34" charset="0"/>
                <a:ea typeface="Verdana" panose="020B0604030504040204" pitchFamily="34" charset="0"/>
              </a:rPr>
              <a:t>XX</a:t>
            </a:r>
          </a:p>
          <a:p>
            <a:pPr marL="285750" marR="0" lvl="0" indent="-285750" rtl="0">
              <a:lnSpc>
                <a:spcPct val="100000"/>
              </a:lnSpc>
              <a:spcBef>
                <a:spcPts val="0"/>
              </a:spcBef>
              <a:spcAft>
                <a:spcPts val="0"/>
              </a:spcAft>
              <a:buFont typeface="Arial" panose="020B0604020202020204" pitchFamily="34" charset="0"/>
              <a:buChar char="•"/>
            </a:pPr>
            <a:r>
              <a:rPr lang="en-IN" dirty="0">
                <a:latin typeface="Verdana" panose="020B0604030504040204" pitchFamily="34" charset="0"/>
                <a:ea typeface="Verdana" panose="020B0604030504040204" pitchFamily="34" charset="0"/>
              </a:rPr>
              <a:t>XX</a:t>
            </a:r>
          </a:p>
          <a:p>
            <a:pPr marL="285750" marR="0" lvl="0" indent="-285750" rtl="0">
              <a:lnSpc>
                <a:spcPct val="100000"/>
              </a:lnSpc>
              <a:spcBef>
                <a:spcPts val="0"/>
              </a:spcBef>
              <a:spcAft>
                <a:spcPts val="0"/>
              </a:spcAft>
              <a:buFont typeface="Arial" panose="020B0604020202020204" pitchFamily="34" charset="0"/>
              <a:buChar char="•"/>
            </a:pPr>
            <a:endParaRPr lang="en-IN" dirty="0">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24275729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0">
          <a:extLst>
            <a:ext uri="{FF2B5EF4-FFF2-40B4-BE49-F238E27FC236}">
              <a16:creationId xmlns:a16="http://schemas.microsoft.com/office/drawing/2014/main" id="{5D277163-DDF4-8A7D-727E-9DC95265C51D}"/>
            </a:ext>
          </a:extLst>
        </p:cNvPr>
        <p:cNvGrpSpPr/>
        <p:nvPr/>
      </p:nvGrpSpPr>
      <p:grpSpPr>
        <a:xfrm>
          <a:off x="0" y="0"/>
          <a:ext cx="0" cy="0"/>
          <a:chOff x="0" y="0"/>
          <a:chExt cx="0" cy="0"/>
        </a:xfrm>
      </p:grpSpPr>
      <p:sp>
        <p:nvSpPr>
          <p:cNvPr id="8" name="Google Shape;125;p3">
            <a:extLst>
              <a:ext uri="{FF2B5EF4-FFF2-40B4-BE49-F238E27FC236}">
                <a16:creationId xmlns:a16="http://schemas.microsoft.com/office/drawing/2014/main" id="{C6ECFB60-4922-9557-3C5E-7FA842E8B16A}"/>
              </a:ext>
            </a:extLst>
          </p:cNvPr>
          <p:cNvSpPr txBox="1"/>
          <p:nvPr/>
        </p:nvSpPr>
        <p:spPr>
          <a:xfrm>
            <a:off x="452283" y="871532"/>
            <a:ext cx="11326761" cy="5735761"/>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IN" dirty="0">
                <a:latin typeface="Verdana" panose="020B0604030504040204" pitchFamily="34" charset="0"/>
                <a:ea typeface="Verdana" panose="020B0604030504040204" pitchFamily="34" charset="0"/>
              </a:rPr>
              <a:t>Gant Chart  - Milestones and Activities </a:t>
            </a:r>
          </a:p>
          <a:p>
            <a:pPr marL="0" marR="0" lvl="0" indent="0" algn="ctr" rtl="0">
              <a:lnSpc>
                <a:spcPct val="100000"/>
              </a:lnSpc>
              <a:spcBef>
                <a:spcPts val="0"/>
              </a:spcBef>
              <a:spcAft>
                <a:spcPts val="0"/>
              </a:spcAft>
              <a:buNone/>
            </a:pPr>
            <a:r>
              <a:rPr lang="en-IN" dirty="0">
                <a:latin typeface="Verdana" panose="020B0604030504040204" pitchFamily="34" charset="0"/>
                <a:ea typeface="Verdana" panose="020B0604030504040204" pitchFamily="34" charset="0"/>
              </a:rPr>
              <a:t>Resources : </a:t>
            </a:r>
            <a:r>
              <a:rPr lang="en-IN" dirty="0">
                <a:latin typeface="Verdana" panose="020B0604030504040204" pitchFamily="34" charset="0"/>
                <a:ea typeface="Verdana" panose="020B0604030504040204" pitchFamily="34" charset="0"/>
                <a:hlinkClick r:id="rId3"/>
              </a:rPr>
              <a:t>https://www.officetimeline.com/gantt-chart/how-to-make/excel</a:t>
            </a:r>
            <a:r>
              <a:rPr lang="en-IN" dirty="0">
                <a:latin typeface="Verdana" panose="020B0604030504040204" pitchFamily="34" charset="0"/>
                <a:ea typeface="Verdana" panose="020B0604030504040204" pitchFamily="34" charset="0"/>
              </a:rPr>
              <a:t> &amp; </a:t>
            </a:r>
            <a:r>
              <a:rPr lang="en-IN" dirty="0">
                <a:latin typeface="Verdana" panose="020B0604030504040204" pitchFamily="34" charset="0"/>
                <a:ea typeface="Verdana" panose="020B0604030504040204" pitchFamily="34" charset="0"/>
                <a:hlinkClick r:id="rId4"/>
              </a:rPr>
              <a:t>https://www.teamgantt.com/</a:t>
            </a:r>
            <a:r>
              <a:rPr lang="en-IN" dirty="0">
                <a:latin typeface="Verdana" panose="020B0604030504040204" pitchFamily="34" charset="0"/>
                <a:ea typeface="Verdana" panose="020B0604030504040204" pitchFamily="34" charset="0"/>
              </a:rPr>
              <a:t> </a:t>
            </a:r>
          </a:p>
        </p:txBody>
      </p:sp>
      <p:sp>
        <p:nvSpPr>
          <p:cNvPr id="3" name="Slide Number Placeholder 2">
            <a:extLst>
              <a:ext uri="{FF2B5EF4-FFF2-40B4-BE49-F238E27FC236}">
                <a16:creationId xmlns:a16="http://schemas.microsoft.com/office/drawing/2014/main" id="{83241AC6-CE23-A38B-BD86-17E34844F78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a:t>
            </a:fld>
            <a:endParaRPr lang="en-US" dirty="0"/>
          </a:p>
        </p:txBody>
      </p:sp>
      <p:sp>
        <p:nvSpPr>
          <p:cNvPr id="5" name="Google Shape;125;p3">
            <a:extLst>
              <a:ext uri="{FF2B5EF4-FFF2-40B4-BE49-F238E27FC236}">
                <a16:creationId xmlns:a16="http://schemas.microsoft.com/office/drawing/2014/main" id="{12977A3E-566F-814B-0D9C-37C0E1141171}"/>
              </a:ext>
            </a:extLst>
          </p:cNvPr>
          <p:cNvSpPr txBox="1"/>
          <p:nvPr/>
        </p:nvSpPr>
        <p:spPr>
          <a:xfrm>
            <a:off x="1000124" y="232275"/>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2400" b="1" i="0" u="none" strike="noStrike" cap="none" dirty="0">
                <a:solidFill>
                  <a:srgbClr val="000000"/>
                </a:solidFill>
                <a:latin typeface="Montserrat"/>
                <a:ea typeface="Montserrat"/>
                <a:cs typeface="Montserrat"/>
                <a:sym typeface="Montserrat"/>
              </a:rPr>
              <a:t>Project Plan (Clearly mention milestone for objectives under each reviews)</a:t>
            </a:r>
            <a:endParaRPr dirty="0"/>
          </a:p>
        </p:txBody>
      </p:sp>
      <p:pic>
        <p:nvPicPr>
          <p:cNvPr id="1026" name="Picture 2" descr="Output image">
            <a:extLst>
              <a:ext uri="{FF2B5EF4-FFF2-40B4-BE49-F238E27FC236}">
                <a16:creationId xmlns:a16="http://schemas.microsoft.com/office/drawing/2014/main" id="{55A154CC-5198-C8AF-AD18-184E50F346A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5587"/>
          <a:stretch/>
        </p:blipFill>
        <p:spPr bwMode="auto">
          <a:xfrm>
            <a:off x="1661652" y="1514169"/>
            <a:ext cx="8082116" cy="395905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71F3DAE-BD09-2B61-65F1-0E0EF6BD4288}"/>
              </a:ext>
            </a:extLst>
          </p:cNvPr>
          <p:cNvSpPr txBox="1"/>
          <p:nvPr/>
        </p:nvSpPr>
        <p:spPr>
          <a:xfrm>
            <a:off x="2320413" y="5618628"/>
            <a:ext cx="7128386" cy="307777"/>
          </a:xfrm>
          <a:prstGeom prst="rect">
            <a:avLst/>
          </a:prstGeom>
          <a:noFill/>
        </p:spPr>
        <p:txBody>
          <a:bodyPr wrap="square" rtlCol="0">
            <a:spAutoFit/>
          </a:bodyPr>
          <a:lstStyle/>
          <a:p>
            <a:r>
              <a:rPr lang="en-US" dirty="0"/>
              <a:t>Figure: Gantt Chart for FPGA-Based Plant Disease Detection System Development</a:t>
            </a:r>
            <a:endParaRPr lang="en-IN" dirty="0"/>
          </a:p>
        </p:txBody>
      </p:sp>
      <p:sp>
        <p:nvSpPr>
          <p:cNvPr id="4" name="TextBox 3">
            <a:extLst>
              <a:ext uri="{FF2B5EF4-FFF2-40B4-BE49-F238E27FC236}">
                <a16:creationId xmlns:a16="http://schemas.microsoft.com/office/drawing/2014/main" id="{29CF6985-84E4-94BF-C275-FD05B1AF8A8A}"/>
              </a:ext>
            </a:extLst>
          </p:cNvPr>
          <p:cNvSpPr txBox="1"/>
          <p:nvPr/>
        </p:nvSpPr>
        <p:spPr>
          <a:xfrm>
            <a:off x="4264090" y="3493698"/>
            <a:ext cx="1017037" cy="276999"/>
          </a:xfrm>
          <a:prstGeom prst="rect">
            <a:avLst/>
          </a:prstGeom>
          <a:noFill/>
        </p:spPr>
        <p:txBody>
          <a:bodyPr wrap="square" rtlCol="0">
            <a:spAutoFit/>
          </a:bodyPr>
          <a:lstStyle/>
          <a:p>
            <a:r>
              <a:rPr lang="en-US" sz="1200" dirty="0"/>
              <a:t>Phase-1</a:t>
            </a:r>
            <a:endParaRPr lang="en-IN" sz="1200" dirty="0"/>
          </a:p>
        </p:txBody>
      </p:sp>
      <p:sp>
        <p:nvSpPr>
          <p:cNvPr id="7" name="TextBox 6">
            <a:extLst>
              <a:ext uri="{FF2B5EF4-FFF2-40B4-BE49-F238E27FC236}">
                <a16:creationId xmlns:a16="http://schemas.microsoft.com/office/drawing/2014/main" id="{1C0503B2-EE01-004A-2B95-4DCE7A65AA3A}"/>
              </a:ext>
            </a:extLst>
          </p:cNvPr>
          <p:cNvSpPr txBox="1"/>
          <p:nvPr/>
        </p:nvSpPr>
        <p:spPr>
          <a:xfrm>
            <a:off x="5565710" y="2878493"/>
            <a:ext cx="914400" cy="461665"/>
          </a:xfrm>
          <a:prstGeom prst="rect">
            <a:avLst/>
          </a:prstGeom>
          <a:noFill/>
        </p:spPr>
        <p:txBody>
          <a:bodyPr wrap="square" rtlCol="0">
            <a:spAutoFit/>
          </a:bodyPr>
          <a:lstStyle/>
          <a:p>
            <a:r>
              <a:rPr lang="en-US" sz="1200" dirty="0"/>
              <a:t>Phase-2</a:t>
            </a:r>
          </a:p>
          <a:p>
            <a:r>
              <a:rPr lang="en-US" sz="1200" dirty="0"/>
              <a:t>Review 1</a:t>
            </a:r>
            <a:endParaRPr lang="en-IN" sz="1200" dirty="0"/>
          </a:p>
        </p:txBody>
      </p:sp>
    </p:spTree>
    <p:extLst>
      <p:ext uri="{BB962C8B-B14F-4D97-AF65-F5344CB8AC3E}">
        <p14:creationId xmlns:p14="http://schemas.microsoft.com/office/powerpoint/2010/main" val="33163155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EBC1B4-9E9B-A924-7123-D159F962F186}"/>
              </a:ext>
            </a:extLst>
          </p:cNvPr>
          <p:cNvSpPr>
            <a:spLocks noGrp="1"/>
          </p:cNvSpPr>
          <p:nvPr>
            <p:ph type="title"/>
          </p:nvPr>
        </p:nvSpPr>
        <p:spPr/>
        <p:txBody>
          <a:bodyPr/>
          <a:lstStyle/>
          <a:p>
            <a:r>
              <a:rPr lang="en-US" b="1" dirty="0">
                <a:latin typeface="Montserrat" panose="00000500000000000000" pitchFamily="2" charset="0"/>
              </a:rPr>
              <a:t>Milestones</a:t>
            </a:r>
            <a:endParaRPr lang="en-IN" b="1" dirty="0">
              <a:latin typeface="Montserrat" panose="00000500000000000000" pitchFamily="2" charset="0"/>
            </a:endParaRPr>
          </a:p>
        </p:txBody>
      </p:sp>
      <p:sp>
        <p:nvSpPr>
          <p:cNvPr id="3" name="TextBox 2">
            <a:extLst>
              <a:ext uri="{FF2B5EF4-FFF2-40B4-BE49-F238E27FC236}">
                <a16:creationId xmlns:a16="http://schemas.microsoft.com/office/drawing/2014/main" id="{D64A7CA9-AED3-EEFB-B5F9-C318E944D892}"/>
              </a:ext>
            </a:extLst>
          </p:cNvPr>
          <p:cNvSpPr txBox="1"/>
          <p:nvPr/>
        </p:nvSpPr>
        <p:spPr>
          <a:xfrm>
            <a:off x="943897" y="1111045"/>
            <a:ext cx="10333703" cy="4616648"/>
          </a:xfrm>
          <a:prstGeom prst="rect">
            <a:avLst/>
          </a:prstGeom>
          <a:noFill/>
        </p:spPr>
        <p:txBody>
          <a:bodyPr wrap="square" rtlCol="0">
            <a:spAutoFit/>
          </a:bodyPr>
          <a:lstStyle/>
          <a:p>
            <a:pPr>
              <a:buFont typeface="+mj-lt"/>
              <a:buAutoNum type="arabicPeriod"/>
            </a:pPr>
            <a:r>
              <a:rPr lang="en-IN" b="1" dirty="0"/>
              <a:t>Literature Survey &amp; Objective Finalization</a:t>
            </a:r>
            <a:endParaRPr lang="en-IN" dirty="0"/>
          </a:p>
          <a:p>
            <a:pPr marL="742950" lvl="1" indent="-285750" algn="just">
              <a:buFont typeface="Wingdings" panose="05000000000000000000" pitchFamily="2" charset="2"/>
              <a:buChar char="§"/>
            </a:pPr>
            <a:r>
              <a:rPr lang="en-IN" dirty="0"/>
              <a:t>Completed literature review and finalized project objectives.</a:t>
            </a:r>
          </a:p>
          <a:p>
            <a:pPr>
              <a:buFont typeface="+mj-lt"/>
              <a:buAutoNum type="arabicPeriod"/>
            </a:pPr>
            <a:r>
              <a:rPr lang="en-IN" b="1" dirty="0"/>
              <a:t>MATLAB Implementation</a:t>
            </a:r>
            <a:endParaRPr lang="en-IN" dirty="0"/>
          </a:p>
          <a:p>
            <a:pPr marL="742950" lvl="1" indent="-285750" algn="just">
              <a:buFont typeface="Wingdings" panose="05000000000000000000" pitchFamily="2" charset="2"/>
              <a:buChar char="§"/>
            </a:pPr>
            <a:r>
              <a:rPr lang="en-IN" dirty="0"/>
              <a:t>Implemented </a:t>
            </a:r>
            <a:r>
              <a:rPr lang="en-IN" b="1" dirty="0"/>
              <a:t>Canny</a:t>
            </a:r>
            <a:r>
              <a:rPr lang="en-IN" dirty="0"/>
              <a:t> and </a:t>
            </a:r>
            <a:r>
              <a:rPr lang="en-IN" b="1" dirty="0"/>
              <a:t>Sobel edge detection</a:t>
            </a:r>
            <a:r>
              <a:rPr lang="en-IN" dirty="0"/>
              <a:t>.</a:t>
            </a:r>
          </a:p>
          <a:p>
            <a:pPr marL="742950" lvl="1" indent="-285750" algn="just">
              <a:buFont typeface="Wingdings" panose="05000000000000000000" pitchFamily="2" charset="2"/>
              <a:buChar char="§"/>
            </a:pPr>
            <a:r>
              <a:rPr lang="en-IN" dirty="0"/>
              <a:t>Used </a:t>
            </a:r>
            <a:r>
              <a:rPr lang="en-IN" b="1" dirty="0"/>
              <a:t>Otsu’s method</a:t>
            </a:r>
            <a:r>
              <a:rPr lang="en-IN" dirty="0"/>
              <a:t> and </a:t>
            </a:r>
            <a:r>
              <a:rPr lang="en-IN" b="1" dirty="0"/>
              <a:t>K-means clustering</a:t>
            </a:r>
            <a:r>
              <a:rPr lang="en-IN" dirty="0"/>
              <a:t> for separating healthy and diseased plant parts.</a:t>
            </a:r>
          </a:p>
          <a:p>
            <a:pPr>
              <a:buFont typeface="+mj-lt"/>
              <a:buAutoNum type="arabicPeriod"/>
            </a:pPr>
            <a:r>
              <a:rPr lang="en-IN" b="1" dirty="0" err="1"/>
              <a:t>Vivado</a:t>
            </a:r>
            <a:r>
              <a:rPr lang="en-IN" b="1" dirty="0"/>
              <a:t> Setup for ZYNQ 7000 SoC</a:t>
            </a:r>
            <a:endParaRPr lang="en-IN" dirty="0"/>
          </a:p>
          <a:p>
            <a:pPr marL="742950" lvl="1" indent="-285750" algn="just">
              <a:buFont typeface="Wingdings" panose="05000000000000000000" pitchFamily="2" charset="2"/>
              <a:buChar char="§"/>
            </a:pPr>
            <a:r>
              <a:rPr lang="en-IN" dirty="0"/>
              <a:t>Transition to </a:t>
            </a:r>
            <a:r>
              <a:rPr lang="en-IN" b="1" dirty="0" err="1"/>
              <a:t>Vivado</a:t>
            </a:r>
            <a:r>
              <a:rPr lang="en-IN" dirty="0"/>
              <a:t> for hardware integration with </a:t>
            </a:r>
            <a:r>
              <a:rPr lang="en-IN" b="1" dirty="0"/>
              <a:t>ZYNQ 7000 </a:t>
            </a:r>
            <a:r>
              <a:rPr lang="en-IN" b="1" dirty="0" err="1"/>
              <a:t>SoC</a:t>
            </a:r>
            <a:r>
              <a:rPr lang="en-IN" dirty="0" err="1"/>
              <a:t>.</a:t>
            </a:r>
            <a:endParaRPr lang="en-IN" dirty="0"/>
          </a:p>
          <a:p>
            <a:pPr marL="742950" lvl="1" indent="-285750" algn="just">
              <a:buFont typeface="Wingdings" panose="05000000000000000000" pitchFamily="2" charset="2"/>
              <a:buChar char="§"/>
            </a:pPr>
            <a:r>
              <a:rPr lang="en-IN" dirty="0"/>
              <a:t>Interface image/video processing with the </a:t>
            </a:r>
            <a:r>
              <a:rPr lang="en-IN" dirty="0" err="1"/>
              <a:t>SoC.</a:t>
            </a:r>
            <a:endParaRPr lang="en-IN" dirty="0"/>
          </a:p>
          <a:p>
            <a:pPr>
              <a:buFont typeface="+mj-lt"/>
              <a:buAutoNum type="arabicPeriod"/>
            </a:pPr>
            <a:r>
              <a:rPr lang="en-IN" b="1" dirty="0"/>
              <a:t>Real-Time Processing on ZYNQ 7000</a:t>
            </a:r>
            <a:endParaRPr lang="en-IN" dirty="0"/>
          </a:p>
          <a:p>
            <a:pPr marL="742950" lvl="1" indent="-285750" algn="just">
              <a:buFont typeface="Wingdings" panose="05000000000000000000" pitchFamily="2" charset="2"/>
              <a:buChar char="§"/>
            </a:pPr>
            <a:r>
              <a:rPr lang="en-IN" dirty="0"/>
              <a:t>Implement image processing techniques on ZYNQ 7000 SoC for real-time disease detection.</a:t>
            </a:r>
          </a:p>
          <a:p>
            <a:pPr>
              <a:buFont typeface="+mj-lt"/>
              <a:buAutoNum type="arabicPeriod"/>
            </a:pPr>
            <a:r>
              <a:rPr lang="en-IN" b="1" dirty="0"/>
              <a:t>AI Model Development</a:t>
            </a:r>
            <a:endParaRPr lang="en-IN" dirty="0"/>
          </a:p>
          <a:p>
            <a:pPr marL="742950" lvl="1" indent="-285750" algn="just">
              <a:buFont typeface="Wingdings" panose="05000000000000000000" pitchFamily="2" charset="2"/>
              <a:buChar char="§"/>
            </a:pPr>
            <a:r>
              <a:rPr lang="en-IN" dirty="0"/>
              <a:t>Develop and integrate </a:t>
            </a:r>
            <a:r>
              <a:rPr lang="en-IN" b="1" dirty="0"/>
              <a:t>AI models</a:t>
            </a:r>
            <a:r>
              <a:rPr lang="en-IN" dirty="0"/>
              <a:t> (e.g., CNNs) for plant disease classification.</a:t>
            </a:r>
          </a:p>
          <a:p>
            <a:pPr>
              <a:buFont typeface="+mj-lt"/>
              <a:buAutoNum type="arabicPeriod"/>
            </a:pPr>
            <a:r>
              <a:rPr lang="en-IN" b="1" dirty="0"/>
              <a:t>System Testing &amp; Validation</a:t>
            </a:r>
            <a:endParaRPr lang="en-IN" dirty="0"/>
          </a:p>
          <a:p>
            <a:pPr marL="742950" lvl="1" indent="-285750" algn="just">
              <a:buFont typeface="Wingdings" panose="05000000000000000000" pitchFamily="2" charset="2"/>
              <a:buChar char="§"/>
            </a:pPr>
            <a:r>
              <a:rPr lang="en-IN" dirty="0"/>
              <a:t>Test and validate the system in real-world agricultural settings.</a:t>
            </a:r>
          </a:p>
          <a:p>
            <a:pPr>
              <a:buFont typeface="+mj-lt"/>
              <a:buAutoNum type="arabicPeriod"/>
            </a:pPr>
            <a:r>
              <a:rPr lang="en-IN" b="1" dirty="0"/>
              <a:t>Comparative Study</a:t>
            </a:r>
            <a:endParaRPr lang="en-IN" dirty="0"/>
          </a:p>
          <a:p>
            <a:pPr marL="742950" lvl="1" indent="-285750" algn="just">
              <a:buFont typeface="Wingdings" panose="05000000000000000000" pitchFamily="2" charset="2"/>
              <a:buChar char="§"/>
            </a:pPr>
            <a:r>
              <a:rPr lang="en-IN" dirty="0"/>
              <a:t>Compare AI-based methods with traditional image processing techniques.</a:t>
            </a:r>
          </a:p>
          <a:p>
            <a:pPr>
              <a:buFont typeface="+mj-lt"/>
              <a:buAutoNum type="arabicPeriod"/>
            </a:pPr>
            <a:r>
              <a:rPr lang="en-IN" b="1" dirty="0"/>
              <a:t>Optimization &amp; Scalability</a:t>
            </a:r>
            <a:endParaRPr lang="en-IN" dirty="0"/>
          </a:p>
          <a:p>
            <a:pPr marL="742950" lvl="1" indent="-285750" algn="just">
              <a:buFont typeface="Wingdings" panose="05000000000000000000" pitchFamily="2" charset="2"/>
              <a:buChar char="§"/>
            </a:pPr>
            <a:r>
              <a:rPr lang="en-IN" dirty="0"/>
              <a:t>Optimize system performance and explore scalability for larger fields.</a:t>
            </a:r>
          </a:p>
          <a:p>
            <a:pPr>
              <a:buFont typeface="+mj-lt"/>
              <a:buAutoNum type="arabicPeriod"/>
            </a:pPr>
            <a:r>
              <a:rPr lang="en-IN" b="1" dirty="0"/>
              <a:t>Documentation &amp; Future Work</a:t>
            </a:r>
            <a:endParaRPr lang="en-IN" dirty="0"/>
          </a:p>
          <a:p>
            <a:pPr marL="742950" lvl="1" indent="-285750" algn="just">
              <a:buFont typeface="Wingdings" panose="05000000000000000000" pitchFamily="2" charset="2"/>
              <a:buChar char="§"/>
            </a:pPr>
            <a:r>
              <a:rPr lang="en-IN" dirty="0"/>
              <a:t>Document findings and plan future enhancements for the system.</a:t>
            </a:r>
          </a:p>
          <a:p>
            <a:endParaRPr lang="en-IN" dirty="0"/>
          </a:p>
        </p:txBody>
      </p:sp>
    </p:spTree>
    <p:extLst>
      <p:ext uri="{BB962C8B-B14F-4D97-AF65-F5344CB8AC3E}">
        <p14:creationId xmlns:p14="http://schemas.microsoft.com/office/powerpoint/2010/main" val="5154580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EAB61C2-B595-6D36-CB78-3791DED7225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5</a:t>
            </a:fld>
            <a:endParaRPr lang="en-US" dirty="0"/>
          </a:p>
        </p:txBody>
      </p:sp>
      <p:sp>
        <p:nvSpPr>
          <p:cNvPr id="4" name="Google Shape;125;p3">
            <a:extLst>
              <a:ext uri="{FF2B5EF4-FFF2-40B4-BE49-F238E27FC236}">
                <a16:creationId xmlns:a16="http://schemas.microsoft.com/office/drawing/2014/main" id="{050F573B-21F3-B526-5212-5E481ED19CDC}"/>
              </a:ext>
            </a:extLst>
          </p:cNvPr>
          <p:cNvSpPr txBox="1"/>
          <p:nvPr/>
        </p:nvSpPr>
        <p:spPr>
          <a:xfrm>
            <a:off x="1000124" y="232275"/>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2400" b="1" dirty="0">
                <a:latin typeface="Montserrat"/>
                <a:sym typeface="Montserrat"/>
              </a:rPr>
              <a:t>Literature Survey (Improved post minor project)</a:t>
            </a:r>
            <a:endParaRPr dirty="0"/>
          </a:p>
        </p:txBody>
      </p:sp>
      <p:sp>
        <p:nvSpPr>
          <p:cNvPr id="5" name="Google Shape;125;p3">
            <a:extLst>
              <a:ext uri="{FF2B5EF4-FFF2-40B4-BE49-F238E27FC236}">
                <a16:creationId xmlns:a16="http://schemas.microsoft.com/office/drawing/2014/main" id="{189FAE14-3F2D-9B3A-FA7E-862D36BC1477}"/>
              </a:ext>
            </a:extLst>
          </p:cNvPr>
          <p:cNvSpPr txBox="1"/>
          <p:nvPr/>
        </p:nvSpPr>
        <p:spPr>
          <a:xfrm>
            <a:off x="452283" y="871532"/>
            <a:ext cx="11326761" cy="5735761"/>
          </a:xfrm>
          <a:prstGeom prst="rect">
            <a:avLst/>
          </a:prstGeom>
          <a:noFill/>
          <a:ln>
            <a:noFill/>
          </a:ln>
        </p:spPr>
        <p:txBody>
          <a:bodyPr spcFirstLastPara="1" wrap="square" lIns="91425" tIns="45700" rIns="91425" bIns="45700" anchor="t" anchorCtr="0">
            <a:noAutofit/>
          </a:bodyPr>
          <a:lstStyle/>
          <a:p>
            <a:pPr marL="0" marR="0" lvl="0" indent="0" rtl="0">
              <a:lnSpc>
                <a:spcPct val="100000"/>
              </a:lnSpc>
              <a:spcBef>
                <a:spcPts val="0"/>
              </a:spcBef>
              <a:spcAft>
                <a:spcPts val="0"/>
              </a:spcAft>
              <a:buNone/>
            </a:pPr>
            <a:r>
              <a:rPr lang="en-IN" b="1" dirty="0">
                <a:latin typeface="Verdana" panose="020B0604030504040204" pitchFamily="34" charset="0"/>
                <a:ea typeface="Verdana" panose="020B0604030504040204" pitchFamily="34" charset="0"/>
              </a:rPr>
              <a:t>Key Publications </a:t>
            </a:r>
          </a:p>
          <a:p>
            <a:pPr marL="285750" marR="0" lvl="0" indent="-285750" rtl="0">
              <a:lnSpc>
                <a:spcPct val="100000"/>
              </a:lnSpc>
              <a:spcBef>
                <a:spcPts val="0"/>
              </a:spcBef>
              <a:spcAft>
                <a:spcPts val="0"/>
              </a:spcAft>
              <a:buFont typeface="Arial" panose="020B0604020202020204" pitchFamily="34" charset="0"/>
              <a:buChar char="•"/>
            </a:pPr>
            <a:r>
              <a:rPr lang="en-IN" dirty="0">
                <a:latin typeface="Verdana" panose="020B0604030504040204" pitchFamily="34" charset="0"/>
                <a:ea typeface="Verdana" panose="020B0604030504040204" pitchFamily="34" charset="0"/>
              </a:rPr>
              <a:t>Google scholar research best 3-5 papers </a:t>
            </a:r>
          </a:p>
          <a:p>
            <a:pPr marL="342900" marR="0" lvl="0" indent="-342900" algn="just" rtl="0">
              <a:lnSpc>
                <a:spcPct val="100000"/>
              </a:lnSpc>
              <a:spcBef>
                <a:spcPts val="0"/>
              </a:spcBef>
              <a:spcAft>
                <a:spcPts val="0"/>
              </a:spcAft>
              <a:buFont typeface="+mj-lt"/>
              <a:buAutoNum type="arabicPeriod"/>
            </a:pPr>
            <a:r>
              <a:rPr lang="en-IN" dirty="0">
                <a:latin typeface="Times New Roman" panose="02020603050405020304" pitchFamily="18" charset="0"/>
                <a:cs typeface="Times New Roman" panose="02020603050405020304" pitchFamily="18" charset="0"/>
              </a:rPr>
              <a:t>V. K. Perumal, T. </a:t>
            </a:r>
            <a:r>
              <a:rPr lang="en-IN" dirty="0" err="1">
                <a:latin typeface="Times New Roman" panose="02020603050405020304" pitchFamily="18" charset="0"/>
                <a:cs typeface="Times New Roman" panose="02020603050405020304" pitchFamily="18" charset="0"/>
              </a:rPr>
              <a:t>Supriyaa</a:t>
            </a:r>
            <a:r>
              <a:rPr lang="en-IN" dirty="0">
                <a:latin typeface="Times New Roman" panose="02020603050405020304" pitchFamily="18" charset="0"/>
                <a:cs typeface="Times New Roman" panose="02020603050405020304" pitchFamily="18" charset="0"/>
              </a:rPr>
              <a:t>, S. P. R., and S. </a:t>
            </a:r>
            <a:r>
              <a:rPr lang="en-IN" dirty="0" err="1">
                <a:latin typeface="Times New Roman" panose="02020603050405020304" pitchFamily="18" charset="0"/>
                <a:cs typeface="Times New Roman" panose="02020603050405020304" pitchFamily="18" charset="0"/>
              </a:rPr>
              <a:t>Dhanasekaran</a:t>
            </a:r>
            <a:r>
              <a:rPr lang="en-IN" dirty="0">
                <a:latin typeface="Times New Roman" panose="02020603050405020304" pitchFamily="18" charset="0"/>
                <a:cs typeface="Times New Roman" panose="02020603050405020304" pitchFamily="18" charset="0"/>
              </a:rPr>
              <a:t>, "CNN based plant disease identification using PYNQ FPGA," in </a:t>
            </a:r>
            <a:r>
              <a:rPr lang="en-IN" i="1" dirty="0">
                <a:latin typeface="Times New Roman" panose="02020603050405020304" pitchFamily="18" charset="0"/>
                <a:cs typeface="Times New Roman" panose="02020603050405020304" pitchFamily="18" charset="0"/>
              </a:rPr>
              <a:t>Systems and Soft Computing</a:t>
            </a:r>
            <a:r>
              <a:rPr lang="en-IN" dirty="0">
                <a:latin typeface="Times New Roman" panose="02020603050405020304" pitchFamily="18" charset="0"/>
                <a:cs typeface="Times New Roman" panose="02020603050405020304" pitchFamily="18" charset="0"/>
              </a:rPr>
              <a:t>, vol. 6, p. 200088, 2024. </a:t>
            </a:r>
            <a:r>
              <a:rPr lang="en-IN" dirty="0" err="1">
                <a:latin typeface="Times New Roman" panose="02020603050405020304" pitchFamily="18" charset="0"/>
                <a:cs typeface="Times New Roman" panose="02020603050405020304" pitchFamily="18" charset="0"/>
              </a:rPr>
              <a:t>doi</a:t>
            </a:r>
            <a:r>
              <a:rPr lang="en-IN" dirty="0">
                <a:latin typeface="Times New Roman" panose="02020603050405020304" pitchFamily="18" charset="0"/>
                <a:cs typeface="Times New Roman" panose="02020603050405020304" pitchFamily="18" charset="0"/>
              </a:rPr>
              <a:t>: </a:t>
            </a:r>
            <a:r>
              <a:rPr lang="en-IN" dirty="0">
                <a:latin typeface="Times New Roman" panose="02020603050405020304" pitchFamily="18" charset="0"/>
                <a:cs typeface="Times New Roman" panose="02020603050405020304" pitchFamily="18" charset="0"/>
                <a:hlinkClick r:id="rId2"/>
              </a:rPr>
              <a:t>https://doi.org/10.1016/j.sasc.2024.200088</a:t>
            </a:r>
            <a:r>
              <a:rPr lang="en-IN" dirty="0">
                <a:latin typeface="Times New Roman" panose="02020603050405020304" pitchFamily="18" charset="0"/>
                <a:cs typeface="Times New Roman" panose="02020603050405020304" pitchFamily="18" charset="0"/>
              </a:rPr>
              <a:t>.</a:t>
            </a:r>
          </a:p>
          <a:p>
            <a:pPr marL="342900" marR="0" lvl="0" indent="-342900" algn="just" rtl="0">
              <a:lnSpc>
                <a:spcPct val="100000"/>
              </a:lnSpc>
              <a:spcBef>
                <a:spcPts val="0"/>
              </a:spcBef>
              <a:spcAft>
                <a:spcPts val="0"/>
              </a:spcAft>
              <a:buFont typeface="+mj-lt"/>
              <a:buAutoNum type="arabicPeriod"/>
            </a:pPr>
            <a:r>
              <a:rPr lang="en-IN" dirty="0">
                <a:latin typeface="Times New Roman" panose="02020603050405020304" pitchFamily="18" charset="0"/>
                <a:cs typeface="Times New Roman" panose="02020603050405020304" pitchFamily="18" charset="0"/>
              </a:rPr>
              <a:t>B. </a:t>
            </a:r>
            <a:r>
              <a:rPr lang="en-IN" dirty="0" err="1">
                <a:latin typeface="Times New Roman" panose="02020603050405020304" pitchFamily="18" charset="0"/>
                <a:cs typeface="Times New Roman" panose="02020603050405020304" pitchFamily="18" charset="0"/>
              </a:rPr>
              <a:t>Sasmal</a:t>
            </a:r>
            <a:r>
              <a:rPr lang="en-IN" dirty="0">
                <a:latin typeface="Times New Roman" panose="02020603050405020304" pitchFamily="18" charset="0"/>
                <a:cs typeface="Times New Roman" panose="02020603050405020304" pitchFamily="18" charset="0"/>
              </a:rPr>
              <a:t>, A. Das, K. G. Dhal, S. B. Saheb, R. A. </a:t>
            </a:r>
            <a:r>
              <a:rPr lang="en-IN" dirty="0" err="1">
                <a:latin typeface="Times New Roman" panose="02020603050405020304" pitchFamily="18" charset="0"/>
                <a:cs typeface="Times New Roman" panose="02020603050405020304" pitchFamily="18" charset="0"/>
              </a:rPr>
              <a:t>Khurma</a:t>
            </a:r>
            <a:r>
              <a:rPr lang="en-IN" dirty="0">
                <a:latin typeface="Times New Roman" panose="02020603050405020304" pitchFamily="18" charset="0"/>
                <a:cs typeface="Times New Roman" panose="02020603050405020304" pitchFamily="18" charset="0"/>
              </a:rPr>
              <a:t>, and P. A. Castillo, "A novel groundnut leaf dataset for detection and classification of groundnut leaf diseases," in </a:t>
            </a:r>
            <a:r>
              <a:rPr lang="en-IN" i="1" dirty="0">
                <a:latin typeface="Times New Roman" panose="02020603050405020304" pitchFamily="18" charset="0"/>
                <a:cs typeface="Times New Roman" panose="02020603050405020304" pitchFamily="18" charset="0"/>
              </a:rPr>
              <a:t>Data in Brief</a:t>
            </a:r>
            <a:r>
              <a:rPr lang="en-IN" dirty="0">
                <a:latin typeface="Times New Roman" panose="02020603050405020304" pitchFamily="18" charset="0"/>
                <a:cs typeface="Times New Roman" panose="02020603050405020304" pitchFamily="18" charset="0"/>
              </a:rPr>
              <a:t>, vol. 55, p. 110763, 2024. </a:t>
            </a:r>
            <a:r>
              <a:rPr lang="en-IN" dirty="0" err="1">
                <a:latin typeface="Times New Roman" panose="02020603050405020304" pitchFamily="18" charset="0"/>
                <a:cs typeface="Times New Roman" panose="02020603050405020304" pitchFamily="18" charset="0"/>
              </a:rPr>
              <a:t>doi</a:t>
            </a:r>
            <a:r>
              <a:rPr lang="en-IN" dirty="0">
                <a:latin typeface="Times New Roman" panose="02020603050405020304" pitchFamily="18" charset="0"/>
                <a:cs typeface="Times New Roman" panose="02020603050405020304" pitchFamily="18" charset="0"/>
              </a:rPr>
              <a:t>: </a:t>
            </a:r>
            <a:r>
              <a:rPr lang="en-IN" dirty="0">
                <a:latin typeface="Times New Roman" panose="02020603050405020304" pitchFamily="18" charset="0"/>
                <a:cs typeface="Times New Roman" panose="02020603050405020304" pitchFamily="18" charset="0"/>
                <a:hlinkClick r:id="rId3"/>
              </a:rPr>
              <a:t>https://doi.org/10.1016/j.dib.2024.110763</a:t>
            </a:r>
            <a:r>
              <a:rPr lang="en-IN" dirty="0">
                <a:latin typeface="Times New Roman" panose="02020603050405020304" pitchFamily="18" charset="0"/>
                <a:cs typeface="Times New Roman" panose="02020603050405020304" pitchFamily="18" charset="0"/>
              </a:rPr>
              <a:t>.</a:t>
            </a:r>
            <a:endParaRPr lang="en-IN" dirty="0">
              <a:latin typeface="Times New Roman" panose="02020603050405020304" pitchFamily="18" charset="0"/>
              <a:ea typeface="Verdana" panose="020B0604030504040204" pitchFamily="34" charset="0"/>
              <a:cs typeface="Times New Roman" panose="02020603050405020304" pitchFamily="18" charset="0"/>
            </a:endParaRPr>
          </a:p>
          <a:p>
            <a:pPr marL="342900" marR="0" lvl="0" indent="-342900" algn="just" rtl="0">
              <a:lnSpc>
                <a:spcPct val="100000"/>
              </a:lnSpc>
              <a:spcBef>
                <a:spcPts val="0"/>
              </a:spcBef>
              <a:spcAft>
                <a:spcPts val="0"/>
              </a:spcAft>
              <a:buFont typeface="+mj-lt"/>
              <a:buAutoNum type="arabicPeriod"/>
            </a:pPr>
            <a:r>
              <a:rPr lang="en-IN" dirty="0">
                <a:latin typeface="Times New Roman" panose="02020603050405020304" pitchFamily="18" charset="0"/>
                <a:cs typeface="Times New Roman" panose="02020603050405020304" pitchFamily="18" charset="0"/>
              </a:rPr>
              <a:t>J. Ahmed, S. A. A. Zaidi, S. Aziz, A. Rashid, and S. Haider, "Real time vision-based implementation of plant disease identification system on FPGA," in </a:t>
            </a:r>
            <a:r>
              <a:rPr lang="en-IN" i="1" dirty="0">
                <a:latin typeface="Times New Roman" panose="02020603050405020304" pitchFamily="18" charset="0"/>
                <a:cs typeface="Times New Roman" panose="02020603050405020304" pitchFamily="18" charset="0"/>
              </a:rPr>
              <a:t>Mehran University Research Journal of Engineering and Technology</a:t>
            </a:r>
            <a:r>
              <a:rPr lang="en-IN" dirty="0">
                <a:latin typeface="Times New Roman" panose="02020603050405020304" pitchFamily="18" charset="0"/>
                <a:cs typeface="Times New Roman" panose="02020603050405020304" pitchFamily="18" charset="0"/>
              </a:rPr>
              <a:t>, vol. 42, no. 2, pp. 19-29, 2023. </a:t>
            </a:r>
            <a:r>
              <a:rPr lang="en-IN" dirty="0" err="1">
                <a:latin typeface="Times New Roman" panose="02020603050405020304" pitchFamily="18" charset="0"/>
                <a:cs typeface="Times New Roman" panose="02020603050405020304" pitchFamily="18" charset="0"/>
              </a:rPr>
              <a:t>doi</a:t>
            </a:r>
            <a:r>
              <a:rPr lang="en-IN" dirty="0">
                <a:latin typeface="Times New Roman" panose="02020603050405020304" pitchFamily="18" charset="0"/>
                <a:cs typeface="Times New Roman" panose="02020603050405020304" pitchFamily="18" charset="0"/>
              </a:rPr>
              <a:t>: 10.22581/muet1982.2302.03.</a:t>
            </a:r>
            <a:endParaRPr lang="en-IN" b="1" dirty="0">
              <a:latin typeface="Times New Roman" panose="02020603050405020304" pitchFamily="18" charset="0"/>
              <a:ea typeface="Verdana" panose="020B0604030504040204" pitchFamily="34" charset="0"/>
              <a:cs typeface="Times New Roman" panose="02020603050405020304" pitchFamily="18" charset="0"/>
            </a:endParaRPr>
          </a:p>
          <a:p>
            <a:pPr marL="0" marR="0" lvl="0" indent="0" rtl="0">
              <a:lnSpc>
                <a:spcPct val="100000"/>
              </a:lnSpc>
              <a:spcBef>
                <a:spcPts val="0"/>
              </a:spcBef>
              <a:spcAft>
                <a:spcPts val="0"/>
              </a:spcAft>
              <a:buNone/>
            </a:pPr>
            <a:endParaRPr lang="en-IN" b="1" dirty="0">
              <a:latin typeface="Verdana" panose="020B0604030504040204" pitchFamily="34" charset="0"/>
              <a:ea typeface="Verdana" panose="020B0604030504040204" pitchFamily="34" charset="0"/>
            </a:endParaRPr>
          </a:p>
          <a:p>
            <a:pPr marL="0" marR="0" lvl="0" indent="0" rtl="0">
              <a:lnSpc>
                <a:spcPct val="100000"/>
              </a:lnSpc>
              <a:spcBef>
                <a:spcPts val="0"/>
              </a:spcBef>
              <a:spcAft>
                <a:spcPts val="0"/>
              </a:spcAft>
              <a:buNone/>
            </a:pPr>
            <a:endParaRPr lang="en-IN" b="1" dirty="0">
              <a:latin typeface="Verdana" panose="020B0604030504040204" pitchFamily="34" charset="0"/>
              <a:ea typeface="Verdana" panose="020B0604030504040204" pitchFamily="34" charset="0"/>
            </a:endParaRPr>
          </a:p>
          <a:p>
            <a:pPr marL="0" marR="0" lvl="0" indent="0" rtl="0">
              <a:lnSpc>
                <a:spcPct val="100000"/>
              </a:lnSpc>
              <a:spcBef>
                <a:spcPts val="0"/>
              </a:spcBef>
              <a:spcAft>
                <a:spcPts val="0"/>
              </a:spcAft>
              <a:buNone/>
            </a:pPr>
            <a:r>
              <a:rPr lang="en-IN" b="1" dirty="0">
                <a:latin typeface="Verdana" panose="020B0604030504040204" pitchFamily="34" charset="0"/>
                <a:ea typeface="Verdana" panose="020B0604030504040204" pitchFamily="34" charset="0"/>
              </a:rPr>
              <a:t>Key Resources – Whitepaper| Application Notes |  Datasheet| Others</a:t>
            </a:r>
            <a:endParaRPr lang="en-IN" b="1" dirty="0"/>
          </a:p>
          <a:p>
            <a:endParaRPr lang="en-IN" b="1" dirty="0">
              <a:solidFill>
                <a:srgbClr val="C00000"/>
              </a:solidFill>
            </a:endParaRPr>
          </a:p>
          <a:p>
            <a:r>
              <a:rPr lang="en-IN" b="1" dirty="0">
                <a:solidFill>
                  <a:srgbClr val="C00000"/>
                </a:solidFill>
              </a:rPr>
              <a:t>CNN-based Plant Disease Identification using PYNQ FPGA</a:t>
            </a:r>
          </a:p>
          <a:p>
            <a:r>
              <a:rPr lang="en-IN" b="1" dirty="0"/>
              <a:t>Key Resources:</a:t>
            </a:r>
            <a:endParaRPr lang="en-IN" dirty="0"/>
          </a:p>
          <a:p>
            <a:r>
              <a:rPr lang="en-IN" b="1" dirty="0"/>
              <a:t>Whitepapers:</a:t>
            </a:r>
          </a:p>
          <a:p>
            <a:pPr marL="285750" indent="-285750" algn="just">
              <a:buFont typeface="Wingdings" panose="05000000000000000000" pitchFamily="2" charset="2"/>
              <a:buChar char="q"/>
            </a:pPr>
            <a:r>
              <a:rPr lang="en-IN" dirty="0"/>
              <a:t>Implementation of Convolutional Neural Networks (CNN) on FPGA platforms.</a:t>
            </a:r>
          </a:p>
          <a:p>
            <a:pPr marL="285750" indent="-285750" algn="just">
              <a:buFont typeface="Wingdings" panose="05000000000000000000" pitchFamily="2" charset="2"/>
              <a:buChar char="q"/>
            </a:pPr>
            <a:r>
              <a:rPr lang="en-IN" dirty="0"/>
              <a:t>Overview of the PYNQ FPGA ecosystem for AI applications.</a:t>
            </a:r>
          </a:p>
          <a:p>
            <a:r>
              <a:rPr lang="en-IN" b="1" dirty="0"/>
              <a:t>Application Notes:</a:t>
            </a:r>
          </a:p>
          <a:p>
            <a:pPr marL="285750" indent="-285750" algn="just">
              <a:buFont typeface="Wingdings" panose="05000000000000000000" pitchFamily="2" charset="2"/>
              <a:buChar char="q"/>
            </a:pPr>
            <a:r>
              <a:rPr lang="en-IN" dirty="0"/>
              <a:t>Deploying TensorFlow or </a:t>
            </a:r>
            <a:r>
              <a:rPr lang="en-IN" dirty="0" err="1"/>
              <a:t>PyTorch</a:t>
            </a:r>
            <a:r>
              <a:rPr lang="en-IN" dirty="0"/>
              <a:t> models on PYNQ FPGA.</a:t>
            </a:r>
          </a:p>
          <a:p>
            <a:pPr marL="285750" indent="-285750" algn="just">
              <a:buFont typeface="Wingdings" panose="05000000000000000000" pitchFamily="2" charset="2"/>
              <a:buChar char="q"/>
            </a:pPr>
            <a:r>
              <a:rPr lang="en-IN" dirty="0"/>
              <a:t>PYNQ-Z2 board application note for AI/ML applications.</a:t>
            </a:r>
          </a:p>
          <a:p>
            <a:pPr marL="285750" marR="0" lvl="0" indent="-285750" algn="just" rtl="0">
              <a:lnSpc>
                <a:spcPct val="100000"/>
              </a:lnSpc>
              <a:spcBef>
                <a:spcPts val="0"/>
              </a:spcBef>
              <a:spcAft>
                <a:spcPts val="0"/>
              </a:spcAft>
              <a:buFont typeface="Arial" panose="020B0604020202020204" pitchFamily="34" charset="0"/>
              <a:buChar char="•"/>
            </a:pPr>
            <a:endParaRPr lang="en-IN" dirty="0">
              <a:latin typeface="Verdana" panose="020B0604030504040204" pitchFamily="34" charset="0"/>
              <a:ea typeface="Verdana" panose="020B0604030504040204" pitchFamily="34" charset="0"/>
            </a:endParaRPr>
          </a:p>
          <a:p>
            <a:pPr marL="285750" marR="0" lvl="0" indent="-285750" rtl="0">
              <a:lnSpc>
                <a:spcPct val="100000"/>
              </a:lnSpc>
              <a:spcBef>
                <a:spcPts val="0"/>
              </a:spcBef>
              <a:spcAft>
                <a:spcPts val="0"/>
              </a:spcAft>
              <a:buFont typeface="Arial" panose="020B0604020202020204" pitchFamily="34" charset="0"/>
              <a:buChar char="•"/>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L="285750" marR="0" lvl="0" indent="-285750" rtl="0">
              <a:lnSpc>
                <a:spcPct val="100000"/>
              </a:lnSpc>
              <a:spcBef>
                <a:spcPts val="0"/>
              </a:spcBef>
              <a:spcAft>
                <a:spcPts val="0"/>
              </a:spcAft>
              <a:buFont typeface="Arial" panose="020B0604020202020204" pitchFamily="34" charset="0"/>
              <a:buChar char="•"/>
            </a:pPr>
            <a:r>
              <a:rPr lang="en-IN" dirty="0">
                <a:latin typeface="Verdana" panose="020B0604030504040204" pitchFamily="34" charset="0"/>
                <a:ea typeface="Verdana" panose="020B0604030504040204" pitchFamily="34" charset="0"/>
              </a:rPr>
              <a:t> </a:t>
            </a:r>
          </a:p>
        </p:txBody>
      </p:sp>
    </p:spTree>
    <p:extLst>
      <p:ext uri="{BB962C8B-B14F-4D97-AF65-F5344CB8AC3E}">
        <p14:creationId xmlns:p14="http://schemas.microsoft.com/office/powerpoint/2010/main" val="25382414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35344DF-20FF-22F1-32BB-1FB673172FB4}"/>
              </a:ext>
            </a:extLst>
          </p:cNvPr>
          <p:cNvSpPr txBox="1"/>
          <p:nvPr/>
        </p:nvSpPr>
        <p:spPr>
          <a:xfrm>
            <a:off x="275303" y="265471"/>
            <a:ext cx="11208774" cy="6555641"/>
          </a:xfrm>
          <a:prstGeom prst="rect">
            <a:avLst/>
          </a:prstGeom>
          <a:noFill/>
        </p:spPr>
        <p:txBody>
          <a:bodyPr wrap="square" rtlCol="0">
            <a:spAutoFit/>
          </a:bodyPr>
          <a:lstStyle/>
          <a:p>
            <a:r>
              <a:rPr lang="en-IN" b="1" dirty="0"/>
              <a:t>Datasheets:</a:t>
            </a:r>
          </a:p>
          <a:p>
            <a:pPr marL="285750" indent="-285750" algn="just">
              <a:buFont typeface="Wingdings" panose="05000000000000000000" pitchFamily="2" charset="2"/>
              <a:buChar char="q"/>
            </a:pPr>
            <a:r>
              <a:rPr lang="en-IN" dirty="0"/>
              <a:t>Technical datasheet for PYNQ-Z2 board detailing hardware specs.</a:t>
            </a:r>
          </a:p>
          <a:p>
            <a:pPr marL="285750" indent="-285750" algn="just">
              <a:buFont typeface="Wingdings" panose="05000000000000000000" pitchFamily="2" charset="2"/>
              <a:buChar char="q"/>
            </a:pPr>
            <a:r>
              <a:rPr lang="en-IN" dirty="0"/>
              <a:t>FPGA acceleration datasheet for CNN-based inference.</a:t>
            </a:r>
          </a:p>
          <a:p>
            <a:r>
              <a:rPr lang="en-US" b="1" dirty="0"/>
              <a:t>Other Resources:</a:t>
            </a:r>
          </a:p>
          <a:p>
            <a:pPr marL="285750" indent="-285750" algn="just">
              <a:buFont typeface="Wingdings" panose="05000000000000000000" pitchFamily="2" charset="2"/>
              <a:buChar char="q"/>
            </a:pPr>
            <a:r>
              <a:rPr lang="en-US" dirty="0"/>
              <a:t>Python and </a:t>
            </a:r>
            <a:r>
              <a:rPr lang="en-US" dirty="0" err="1"/>
              <a:t>Jupyter</a:t>
            </a:r>
            <a:r>
              <a:rPr lang="en-US" dirty="0"/>
              <a:t> Notebook examples for plant disease datasets.</a:t>
            </a:r>
          </a:p>
          <a:p>
            <a:pPr marL="285750" indent="-285750" algn="just">
              <a:buFont typeface="Wingdings" panose="05000000000000000000" pitchFamily="2" charset="2"/>
              <a:buChar char="q"/>
            </a:pPr>
            <a:r>
              <a:rPr lang="en-US" dirty="0"/>
              <a:t>Open-source repositories for CNN-based plant disease detection.</a:t>
            </a:r>
          </a:p>
          <a:p>
            <a:endParaRPr lang="en-IN" dirty="0"/>
          </a:p>
          <a:p>
            <a:r>
              <a:rPr lang="en-US" b="1" dirty="0">
                <a:solidFill>
                  <a:srgbClr val="C00000"/>
                </a:solidFill>
              </a:rPr>
              <a:t>A Novel Groundnut Leaf Dataset for Detection and Classification of Groundnut Leaf Diseases</a:t>
            </a:r>
          </a:p>
          <a:p>
            <a:r>
              <a:rPr lang="en-US" b="1" dirty="0"/>
              <a:t>Key Resources:</a:t>
            </a:r>
            <a:endParaRPr lang="en-US" dirty="0"/>
          </a:p>
          <a:p>
            <a:r>
              <a:rPr lang="en-US" b="1" dirty="0"/>
              <a:t>Datasets:</a:t>
            </a:r>
          </a:p>
          <a:p>
            <a:pPr marL="285750" indent="-285750" algn="just">
              <a:buFont typeface="Wingdings" panose="05000000000000000000" pitchFamily="2" charset="2"/>
              <a:buChar char="q"/>
            </a:pPr>
            <a:r>
              <a:rPr lang="en-US" dirty="0"/>
              <a:t>Groundnut leaf image dataset, including labeled images for classification.</a:t>
            </a:r>
          </a:p>
          <a:p>
            <a:pPr marL="285750" indent="-285750" algn="just">
              <a:buFont typeface="Wingdings" panose="05000000000000000000" pitchFamily="2" charset="2"/>
              <a:buChar char="q"/>
            </a:pPr>
            <a:r>
              <a:rPr lang="en-US" dirty="0"/>
              <a:t>Augmentation tools or scripts used to preprocess the dataset.</a:t>
            </a:r>
          </a:p>
          <a:p>
            <a:r>
              <a:rPr lang="en-US" b="1" dirty="0"/>
              <a:t>Whitepapers:</a:t>
            </a:r>
          </a:p>
          <a:p>
            <a:pPr marL="285750" indent="-285750" algn="just">
              <a:buFont typeface="Wingdings" panose="05000000000000000000" pitchFamily="2" charset="2"/>
              <a:buChar char="q"/>
            </a:pPr>
            <a:r>
              <a:rPr lang="en-US" dirty="0"/>
              <a:t>Creating robust datasets for agricultural disease detection.</a:t>
            </a:r>
          </a:p>
          <a:p>
            <a:pPr marL="285750" indent="-285750" algn="just">
              <a:buFont typeface="Wingdings" panose="05000000000000000000" pitchFamily="2" charset="2"/>
              <a:buChar char="q"/>
            </a:pPr>
            <a:r>
              <a:rPr lang="en-US" dirty="0"/>
              <a:t>Statistical methods to ensure dataset diversity and quality.</a:t>
            </a:r>
          </a:p>
          <a:p>
            <a:r>
              <a:rPr lang="en-IN" b="1" dirty="0"/>
              <a:t>Others:</a:t>
            </a:r>
          </a:p>
          <a:p>
            <a:pPr marL="285750" indent="-285750" algn="just">
              <a:buFont typeface="Wingdings" panose="05000000000000000000" pitchFamily="2" charset="2"/>
              <a:buChar char="q"/>
            </a:pPr>
            <a:r>
              <a:rPr lang="en-IN" dirty="0"/>
              <a:t>Metadata on dataset: resolution, size, categories, etc.</a:t>
            </a:r>
          </a:p>
          <a:p>
            <a:pPr marL="285750" indent="-285750" algn="just">
              <a:buFont typeface="Wingdings" panose="05000000000000000000" pitchFamily="2" charset="2"/>
              <a:buChar char="q"/>
            </a:pPr>
            <a:r>
              <a:rPr lang="en-IN" dirty="0"/>
              <a:t>Documentation on dataset collection methodology.</a:t>
            </a:r>
          </a:p>
          <a:p>
            <a:pPr algn="just"/>
            <a:endParaRPr lang="en-IN" dirty="0"/>
          </a:p>
          <a:p>
            <a:r>
              <a:rPr lang="en-US" b="1" dirty="0">
                <a:solidFill>
                  <a:srgbClr val="C00000"/>
                </a:solidFill>
              </a:rPr>
              <a:t>Real-Time Vision-Based Implementation of Plant Disease Identification System on FPGA</a:t>
            </a:r>
          </a:p>
          <a:p>
            <a:r>
              <a:rPr lang="en-US" b="1" dirty="0"/>
              <a:t>Key Resources:</a:t>
            </a:r>
            <a:endParaRPr lang="en-US" dirty="0"/>
          </a:p>
          <a:p>
            <a:r>
              <a:rPr lang="en-US" b="1" dirty="0"/>
              <a:t>Whitepapers:</a:t>
            </a:r>
          </a:p>
          <a:p>
            <a:pPr marL="285750" indent="-285750" algn="just">
              <a:buFont typeface="Wingdings" panose="05000000000000000000" pitchFamily="2" charset="2"/>
              <a:buChar char="q"/>
            </a:pPr>
            <a:r>
              <a:rPr lang="en-US" dirty="0"/>
              <a:t>Real-time systems for agricultural applications using FPGA.</a:t>
            </a:r>
          </a:p>
          <a:p>
            <a:pPr marL="285750" indent="-285750" algn="just">
              <a:buFont typeface="Wingdings" panose="05000000000000000000" pitchFamily="2" charset="2"/>
              <a:buChar char="q"/>
            </a:pPr>
            <a:r>
              <a:rPr lang="en-US" dirty="0"/>
              <a:t>Vision-based disease detection techniques for plants.</a:t>
            </a:r>
          </a:p>
          <a:p>
            <a:r>
              <a:rPr lang="en-US" b="1" dirty="0"/>
              <a:t>Application Notes:</a:t>
            </a:r>
          </a:p>
          <a:p>
            <a:pPr marL="285750" indent="-285750" algn="just">
              <a:buFont typeface="Wingdings" panose="05000000000000000000" pitchFamily="2" charset="2"/>
              <a:buChar char="q"/>
            </a:pPr>
            <a:r>
              <a:rPr lang="en-US" dirty="0"/>
              <a:t>FPGA-based image processing pipeline for real-time inference.</a:t>
            </a:r>
          </a:p>
          <a:p>
            <a:pPr marL="285750" indent="-285750" algn="just">
              <a:buFont typeface="Wingdings" panose="05000000000000000000" pitchFamily="2" charset="2"/>
              <a:buChar char="q"/>
            </a:pPr>
            <a:r>
              <a:rPr lang="en-US" dirty="0"/>
              <a:t>Guidelines for implementing Sobel/Canny edge detection on FPGA.</a:t>
            </a:r>
          </a:p>
          <a:p>
            <a:pPr algn="just"/>
            <a:endParaRPr lang="en-IN" dirty="0"/>
          </a:p>
          <a:p>
            <a:pPr marL="0" marR="0" lvl="0" indent="0" rtl="0">
              <a:lnSpc>
                <a:spcPct val="100000"/>
              </a:lnSpc>
              <a:spcBef>
                <a:spcPts val="0"/>
              </a:spcBef>
              <a:spcAft>
                <a:spcPts val="0"/>
              </a:spcAft>
              <a:buNone/>
            </a:pPr>
            <a:endParaRPr lang="en-IN" b="1" dirty="0">
              <a:latin typeface="Verdana" panose="020B0604030504040204" pitchFamily="34" charset="0"/>
              <a:ea typeface="Verdana" panose="020B0604030504040204" pitchFamily="34" charset="0"/>
            </a:endParaRPr>
          </a:p>
          <a:p>
            <a:endParaRPr lang="en-IN" dirty="0"/>
          </a:p>
        </p:txBody>
      </p:sp>
    </p:spTree>
    <p:extLst>
      <p:ext uri="{BB962C8B-B14F-4D97-AF65-F5344CB8AC3E}">
        <p14:creationId xmlns:p14="http://schemas.microsoft.com/office/powerpoint/2010/main" val="34093744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2A2037B-FD87-6855-84B5-321F2435A366}"/>
              </a:ext>
            </a:extLst>
          </p:cNvPr>
          <p:cNvSpPr txBox="1"/>
          <p:nvPr/>
        </p:nvSpPr>
        <p:spPr>
          <a:xfrm>
            <a:off x="245806" y="245806"/>
            <a:ext cx="11661059" cy="5262979"/>
          </a:xfrm>
          <a:prstGeom prst="rect">
            <a:avLst/>
          </a:prstGeom>
          <a:noFill/>
        </p:spPr>
        <p:txBody>
          <a:bodyPr wrap="square" rtlCol="0">
            <a:spAutoFit/>
          </a:bodyPr>
          <a:lstStyle/>
          <a:p>
            <a:r>
              <a:rPr lang="en-US" b="1" dirty="0"/>
              <a:t>Datasheets:</a:t>
            </a:r>
          </a:p>
          <a:p>
            <a:pPr marL="285750" indent="-285750" algn="just">
              <a:buFont typeface="Wingdings" panose="05000000000000000000" pitchFamily="2" charset="2"/>
              <a:buChar char="q"/>
            </a:pPr>
            <a:r>
              <a:rPr lang="en-US" dirty="0"/>
              <a:t>Details on the specific FPGA board (e.g., Zynq 7000 SoC).</a:t>
            </a:r>
          </a:p>
          <a:p>
            <a:r>
              <a:rPr lang="en-US" b="1" dirty="0"/>
              <a:t>Other Resources:</a:t>
            </a:r>
          </a:p>
          <a:p>
            <a:pPr marL="285750" indent="-285750" algn="just">
              <a:buFont typeface="Wingdings" panose="05000000000000000000" pitchFamily="2" charset="2"/>
              <a:buChar char="q"/>
            </a:pPr>
            <a:r>
              <a:rPr lang="en-US" dirty="0"/>
              <a:t>Edge AI frameworks (e.g., Vitis AI, Xilinx tools).</a:t>
            </a:r>
          </a:p>
          <a:p>
            <a:pPr marL="285750" indent="-285750" algn="just">
              <a:buFont typeface="Wingdings" panose="05000000000000000000" pitchFamily="2" charset="2"/>
              <a:buChar char="q"/>
            </a:pPr>
            <a:r>
              <a:rPr lang="en-US" dirty="0"/>
              <a:t>Case studies on agricultural IoT systems integrated with FPGA</a:t>
            </a:r>
          </a:p>
          <a:p>
            <a:pPr marL="0" marR="0" lvl="0" indent="0" rtl="0">
              <a:lnSpc>
                <a:spcPct val="100000"/>
              </a:lnSpc>
              <a:spcBef>
                <a:spcPts val="0"/>
              </a:spcBef>
              <a:spcAft>
                <a:spcPts val="0"/>
              </a:spcAft>
              <a:buNone/>
            </a:pPr>
            <a:endParaRPr lang="en-IN" b="1" dirty="0">
              <a:latin typeface="Verdana" panose="020B0604030504040204" pitchFamily="34" charset="0"/>
              <a:ea typeface="Verdana" panose="020B0604030504040204" pitchFamily="34" charset="0"/>
            </a:endParaRPr>
          </a:p>
          <a:p>
            <a:pPr marL="0" marR="0" lvl="0" indent="0" rtl="0">
              <a:lnSpc>
                <a:spcPct val="100000"/>
              </a:lnSpc>
              <a:spcBef>
                <a:spcPts val="0"/>
              </a:spcBef>
              <a:spcAft>
                <a:spcPts val="0"/>
              </a:spcAft>
              <a:buNone/>
            </a:pPr>
            <a:endParaRPr lang="en-IN" b="1" dirty="0">
              <a:latin typeface="Verdana" panose="020B0604030504040204" pitchFamily="34" charset="0"/>
              <a:ea typeface="Verdana" panose="020B0604030504040204" pitchFamily="34" charset="0"/>
            </a:endParaRPr>
          </a:p>
          <a:p>
            <a:pPr marL="0" marR="0" lvl="0" indent="0" rtl="0">
              <a:lnSpc>
                <a:spcPct val="100000"/>
              </a:lnSpc>
              <a:spcBef>
                <a:spcPts val="0"/>
              </a:spcBef>
              <a:spcAft>
                <a:spcPts val="0"/>
              </a:spcAft>
              <a:buNone/>
            </a:pPr>
            <a:r>
              <a:rPr lang="en-IN" b="1" dirty="0">
                <a:latin typeface="Verdana" panose="020B0604030504040204" pitchFamily="34" charset="0"/>
                <a:ea typeface="Verdana" panose="020B0604030504040204" pitchFamily="34" charset="0"/>
              </a:rPr>
              <a:t>Existing Implementations – Products| Opensource| GitHub etc </a:t>
            </a:r>
          </a:p>
          <a:p>
            <a:r>
              <a:rPr lang="en-US" b="1" dirty="0"/>
              <a:t>Products:</a:t>
            </a:r>
          </a:p>
          <a:p>
            <a:pPr marL="285750" indent="-285750" algn="just">
              <a:buFont typeface="Wingdings" panose="05000000000000000000" pitchFamily="2" charset="2"/>
              <a:buChar char="Ø"/>
            </a:pPr>
            <a:r>
              <a:rPr lang="en-US" b="1" dirty="0" err="1"/>
              <a:t>Plantix</a:t>
            </a:r>
            <a:r>
              <a:rPr lang="en-US" b="1" dirty="0"/>
              <a:t> App</a:t>
            </a:r>
            <a:r>
              <a:rPr lang="en-US" dirty="0"/>
              <a:t>: AI-powered plant disease detection and remedies. Visit: </a:t>
            </a:r>
            <a:r>
              <a:rPr lang="en-US" b="1" dirty="0">
                <a:hlinkClick r:id="rId2"/>
              </a:rPr>
              <a:t>www.plantix.net</a:t>
            </a:r>
            <a:endParaRPr lang="en-US" dirty="0"/>
          </a:p>
          <a:p>
            <a:pPr marL="285750" indent="-285750" algn="just">
              <a:buFont typeface="Wingdings" panose="05000000000000000000" pitchFamily="2" charset="2"/>
              <a:buChar char="Ø"/>
            </a:pPr>
            <a:r>
              <a:rPr lang="en-US" b="1" dirty="0"/>
              <a:t>Leaf Doctor</a:t>
            </a:r>
            <a:r>
              <a:rPr lang="en-US" dirty="0"/>
              <a:t>: Tool for analyzing leaf damage in crops.</a:t>
            </a:r>
          </a:p>
          <a:p>
            <a:endParaRPr lang="en-IN" b="1" dirty="0"/>
          </a:p>
          <a:p>
            <a:r>
              <a:rPr lang="en-IN" b="1" dirty="0"/>
              <a:t>Open-Source Tools:</a:t>
            </a:r>
          </a:p>
          <a:p>
            <a:pPr marL="285750" indent="-285750" algn="just">
              <a:buFont typeface="Wingdings" panose="05000000000000000000" pitchFamily="2" charset="2"/>
              <a:buChar char="Ø"/>
            </a:pPr>
            <a:r>
              <a:rPr lang="en-IN" b="1" dirty="0" err="1"/>
              <a:t>PlantVillage</a:t>
            </a:r>
            <a:r>
              <a:rPr lang="en-IN" b="1" dirty="0"/>
              <a:t> Dataset</a:t>
            </a:r>
            <a:r>
              <a:rPr lang="en-IN" dirty="0"/>
              <a:t>: Comprehensive dataset of diseased and healthy plant leaves. Access: </a:t>
            </a:r>
            <a:r>
              <a:rPr lang="en-IN" b="1" dirty="0">
                <a:hlinkClick r:id="rId3"/>
              </a:rPr>
              <a:t>www.plantvillage.org</a:t>
            </a:r>
            <a:endParaRPr lang="en-IN" dirty="0"/>
          </a:p>
          <a:p>
            <a:pPr marL="285750" indent="-285750" algn="just">
              <a:buFont typeface="Wingdings" panose="05000000000000000000" pitchFamily="2" charset="2"/>
              <a:buChar char="Ø"/>
            </a:pPr>
            <a:r>
              <a:rPr lang="en-IN" b="1" dirty="0"/>
              <a:t>OpenCV</a:t>
            </a:r>
            <a:r>
              <a:rPr lang="en-IN" dirty="0"/>
              <a:t>: Library for image preprocessing and edge detection. Visit: </a:t>
            </a:r>
            <a:r>
              <a:rPr lang="en-IN" b="1" dirty="0">
                <a:hlinkClick r:id="rId4"/>
              </a:rPr>
              <a:t>opencv.org</a:t>
            </a:r>
            <a:endParaRPr lang="en-IN" dirty="0"/>
          </a:p>
          <a:p>
            <a:pPr marL="285750" indent="-285750" algn="just">
              <a:buFont typeface="Wingdings" panose="05000000000000000000" pitchFamily="2" charset="2"/>
              <a:buChar char="Ø"/>
            </a:pPr>
            <a:r>
              <a:rPr lang="en-IN" b="1" dirty="0"/>
              <a:t>TensorFlow/</a:t>
            </a:r>
            <a:r>
              <a:rPr lang="en-IN" b="1" dirty="0" err="1"/>
              <a:t>PyTorch</a:t>
            </a:r>
            <a:r>
              <a:rPr lang="en-IN" dirty="0"/>
              <a:t>: Frameworks for CNN model training and deployment.</a:t>
            </a:r>
          </a:p>
          <a:p>
            <a:pPr marL="742950" lvl="1" indent="-285750" algn="just">
              <a:buFont typeface="Wingdings" panose="05000000000000000000" pitchFamily="2" charset="2"/>
              <a:buChar char="§"/>
            </a:pPr>
            <a:r>
              <a:rPr lang="en-IN" dirty="0"/>
              <a:t>TensorFlow: </a:t>
            </a:r>
            <a:r>
              <a:rPr lang="en-IN" b="1" dirty="0">
                <a:hlinkClick r:id="rId5"/>
              </a:rPr>
              <a:t>www.tensorflow.org</a:t>
            </a:r>
            <a:endParaRPr lang="en-IN" dirty="0"/>
          </a:p>
          <a:p>
            <a:pPr marL="742950" lvl="1" indent="-285750" algn="just">
              <a:buFont typeface="Wingdings" panose="05000000000000000000" pitchFamily="2" charset="2"/>
              <a:buChar char="§"/>
            </a:pPr>
            <a:r>
              <a:rPr lang="en-IN" dirty="0" err="1"/>
              <a:t>PyTorch</a:t>
            </a:r>
            <a:r>
              <a:rPr lang="en-IN" dirty="0"/>
              <a:t>: </a:t>
            </a:r>
            <a:r>
              <a:rPr lang="en-IN" b="1" dirty="0">
                <a:hlinkClick r:id="rId6"/>
              </a:rPr>
              <a:t>pytorch.org</a:t>
            </a:r>
            <a:endParaRPr lang="en-IN" dirty="0"/>
          </a:p>
          <a:p>
            <a:endParaRPr lang="en-IN" b="1" dirty="0"/>
          </a:p>
          <a:p>
            <a:r>
              <a:rPr lang="en-IN" b="1" dirty="0"/>
              <a:t>GitHub Repositories:</a:t>
            </a:r>
          </a:p>
          <a:p>
            <a:pPr marL="285750" indent="-285750" algn="just">
              <a:buFont typeface="Wingdings" panose="05000000000000000000" pitchFamily="2" charset="2"/>
              <a:buChar char="Ø"/>
            </a:pPr>
            <a:r>
              <a:rPr lang="en-IN" b="1" dirty="0"/>
              <a:t>PYNQ-ML</a:t>
            </a:r>
            <a:r>
              <a:rPr lang="en-IN" dirty="0"/>
              <a:t>: Deploying ML models on PYNQ FPGA. Repo: </a:t>
            </a:r>
            <a:r>
              <a:rPr lang="en-IN" b="1" dirty="0">
                <a:hlinkClick r:id="rId7"/>
              </a:rPr>
              <a:t>www.github.com/Xilinx/PYNQ-ML</a:t>
            </a:r>
            <a:endParaRPr lang="en-IN" dirty="0"/>
          </a:p>
          <a:p>
            <a:pPr marL="285750" indent="-285750" algn="just">
              <a:buFont typeface="Wingdings" panose="05000000000000000000" pitchFamily="2" charset="2"/>
              <a:buChar char="Ø"/>
            </a:pPr>
            <a:r>
              <a:rPr lang="en-IN" b="1" dirty="0"/>
              <a:t>CNN for Plant Disease</a:t>
            </a:r>
            <a:r>
              <a:rPr lang="en-IN" dirty="0"/>
              <a:t>: Implementation using </a:t>
            </a:r>
            <a:r>
              <a:rPr lang="en-IN" dirty="0" err="1"/>
              <a:t>PlantVillage</a:t>
            </a:r>
            <a:r>
              <a:rPr lang="en-IN" dirty="0"/>
              <a:t> dataset. Repo: </a:t>
            </a:r>
            <a:r>
              <a:rPr lang="en-IN" b="1" dirty="0">
                <a:hlinkClick r:id="rId8"/>
              </a:rPr>
              <a:t>www.github.com/spMohanty/PlantVillage-Dataset</a:t>
            </a:r>
            <a:endParaRPr lang="en-IN" dirty="0"/>
          </a:p>
          <a:p>
            <a:pPr marL="285750" indent="-285750" algn="just">
              <a:buFont typeface="Wingdings" panose="05000000000000000000" pitchFamily="2" charset="2"/>
              <a:buChar char="Ø"/>
            </a:pPr>
            <a:r>
              <a:rPr lang="en-IN" b="1" dirty="0"/>
              <a:t>FPGA Image Processing</a:t>
            </a:r>
            <a:r>
              <a:rPr lang="en-IN" dirty="0"/>
              <a:t>: Real-time classification projects on FPGA. Repo: </a:t>
            </a:r>
            <a:r>
              <a:rPr lang="en-IN" b="1" dirty="0">
                <a:hlinkClick r:id="rId9"/>
              </a:rPr>
              <a:t>www.github.com/Xilinx/Embedded-Design-Tutorials</a:t>
            </a:r>
            <a:endParaRPr lang="en-IN" dirty="0"/>
          </a:p>
          <a:p>
            <a:endParaRPr lang="en-IN" dirty="0"/>
          </a:p>
        </p:txBody>
      </p:sp>
    </p:spTree>
    <p:extLst>
      <p:ext uri="{BB962C8B-B14F-4D97-AF65-F5344CB8AC3E}">
        <p14:creationId xmlns:p14="http://schemas.microsoft.com/office/powerpoint/2010/main" val="34607710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0F53F8-9556-4270-5B9D-9550237E944E}"/>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CCA8DE1-C914-AC92-41A9-F53CE64505D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8</a:t>
            </a:fld>
            <a:endParaRPr lang="en-US" dirty="0"/>
          </a:p>
        </p:txBody>
      </p:sp>
      <p:sp>
        <p:nvSpPr>
          <p:cNvPr id="4" name="Google Shape;125;p3">
            <a:extLst>
              <a:ext uri="{FF2B5EF4-FFF2-40B4-BE49-F238E27FC236}">
                <a16:creationId xmlns:a16="http://schemas.microsoft.com/office/drawing/2014/main" id="{DB20A693-DAF6-90F8-E452-0AF12BA5AC45}"/>
              </a:ext>
            </a:extLst>
          </p:cNvPr>
          <p:cNvSpPr txBox="1"/>
          <p:nvPr/>
        </p:nvSpPr>
        <p:spPr>
          <a:xfrm>
            <a:off x="1000124" y="232275"/>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2400" b="1" dirty="0">
                <a:latin typeface="Montserrat"/>
                <a:sym typeface="Montserrat"/>
              </a:rPr>
              <a:t>Architecture  </a:t>
            </a:r>
            <a:endParaRPr dirty="0"/>
          </a:p>
        </p:txBody>
      </p:sp>
      <p:sp>
        <p:nvSpPr>
          <p:cNvPr id="5" name="Google Shape;125;p3">
            <a:extLst>
              <a:ext uri="{FF2B5EF4-FFF2-40B4-BE49-F238E27FC236}">
                <a16:creationId xmlns:a16="http://schemas.microsoft.com/office/drawing/2014/main" id="{11DCD2FE-F6D8-3416-49EA-CE0660F5B1E7}"/>
              </a:ext>
            </a:extLst>
          </p:cNvPr>
          <p:cNvSpPr txBox="1"/>
          <p:nvPr/>
        </p:nvSpPr>
        <p:spPr>
          <a:xfrm>
            <a:off x="452284" y="788096"/>
            <a:ext cx="5761704" cy="5735761"/>
          </a:xfrm>
          <a:prstGeom prst="rect">
            <a:avLst/>
          </a:prstGeom>
          <a:noFill/>
          <a:ln>
            <a:noFill/>
          </a:ln>
        </p:spPr>
        <p:txBody>
          <a:bodyPr spcFirstLastPara="1" wrap="square" lIns="91425" tIns="45700" rIns="91425" bIns="45700" anchor="t" anchorCtr="0">
            <a:noAutofit/>
          </a:bodyPr>
          <a:lstStyle/>
          <a:p>
            <a:pPr marL="0" marR="0" lvl="0" indent="0" rtl="0">
              <a:lnSpc>
                <a:spcPct val="100000"/>
              </a:lnSpc>
              <a:spcBef>
                <a:spcPts val="0"/>
              </a:spcBef>
              <a:spcAft>
                <a:spcPts val="0"/>
              </a:spcAft>
              <a:buNone/>
            </a:pPr>
            <a:r>
              <a:rPr lang="en-IN" b="1" dirty="0">
                <a:latin typeface="Verdana" panose="020B0604030504040204" pitchFamily="34" charset="0"/>
                <a:ea typeface="Verdana" panose="020B0604030504040204" pitchFamily="34" charset="0"/>
              </a:rPr>
              <a:t>Structural Diagram</a:t>
            </a:r>
          </a:p>
          <a:p>
            <a:pPr marL="0" marR="0" lvl="0" indent="0" rtl="0">
              <a:lnSpc>
                <a:spcPct val="100000"/>
              </a:lnSpc>
              <a:spcBef>
                <a:spcPts val="0"/>
              </a:spcBef>
              <a:spcAft>
                <a:spcPts val="0"/>
              </a:spcAft>
              <a:buNone/>
            </a:pPr>
            <a:r>
              <a:rPr lang="en-IN" sz="1200" dirty="0">
                <a:latin typeface="Verdana" panose="020B0604030504040204" pitchFamily="34" charset="0"/>
                <a:ea typeface="Verdana" panose="020B0604030504040204" pitchFamily="34" charset="0"/>
              </a:rPr>
              <a:t>Block Diagram/Pin Diagram</a:t>
            </a:r>
          </a:p>
          <a:p>
            <a:pPr marL="0" marR="0" lvl="0" indent="0" rtl="0">
              <a:lnSpc>
                <a:spcPct val="100000"/>
              </a:lnSpc>
              <a:spcBef>
                <a:spcPts val="0"/>
              </a:spcBef>
              <a:spcAft>
                <a:spcPts val="0"/>
              </a:spcAft>
              <a:buNone/>
            </a:pPr>
            <a:endParaRPr lang="en-IN" sz="1200"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r>
              <a:rPr lang="en-US" b="1" dirty="0">
                <a:effectLst/>
                <a:latin typeface="Times New Roman" panose="02020603050405020304" pitchFamily="18" charset="0"/>
                <a:ea typeface="Calibri" panose="020F0502020204030204" pitchFamily="34" charset="0"/>
                <a:cs typeface="Times New Roman" panose="02020603050405020304" pitchFamily="18" charset="0"/>
              </a:rPr>
              <a:t>       Fig </a:t>
            </a:r>
            <a:r>
              <a:rPr lang="en-US" b="1" dirty="0">
                <a:latin typeface="Times New Roman" panose="02020603050405020304" pitchFamily="18" charset="0"/>
                <a:ea typeface="Calibri" panose="020F0502020204030204" pitchFamily="34" charset="0"/>
                <a:cs typeface="Times New Roman" panose="02020603050405020304" pitchFamily="18" charset="0"/>
              </a:rPr>
              <a:t>a</a:t>
            </a:r>
            <a:r>
              <a:rPr lang="en-US" b="1" dirty="0">
                <a:effectLst/>
                <a:latin typeface="Times New Roman" panose="02020603050405020304" pitchFamily="18" charset="0"/>
                <a:ea typeface="Calibri" panose="020F0502020204030204" pitchFamily="34" charset="0"/>
                <a:cs typeface="Times New Roman" panose="02020603050405020304" pitchFamily="18" charset="0"/>
              </a:rPr>
              <a:t>. Circuit Implementation of the proposed system</a:t>
            </a:r>
            <a:endParaRPr lang="en-IN" b="1" dirty="0">
              <a:effectLst/>
              <a:latin typeface="Times New Roman" panose="02020603050405020304" pitchFamily="18" charset="0"/>
              <a:ea typeface="Calibri" panose="020F0502020204030204" pitchFamily="34" charset="0"/>
              <a:cs typeface="Times New Roman" panose="02020603050405020304" pitchFamily="18" charset="0"/>
            </a:endParaRPr>
          </a:p>
          <a:p>
            <a:r>
              <a:rPr lang="en-US" sz="1800" b="1" dirty="0">
                <a:effectLst/>
                <a:latin typeface="Times New Roman" panose="02020603050405020304" pitchFamily="18" charset="0"/>
                <a:ea typeface="Calibri" panose="020F0502020204030204" pitchFamily="34" charset="0"/>
              </a:rPr>
              <a:t> </a:t>
            </a:r>
            <a:endParaRPr lang="en-IN" sz="1800" dirty="0">
              <a:effectLst/>
              <a:latin typeface="Calibri" panose="020F0502020204030204" pitchFamily="34" charset="0"/>
              <a:ea typeface="Calibri" panose="020F050202020403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p:txBody>
      </p:sp>
      <p:sp>
        <p:nvSpPr>
          <p:cNvPr id="2" name="Google Shape;125;p3">
            <a:extLst>
              <a:ext uri="{FF2B5EF4-FFF2-40B4-BE49-F238E27FC236}">
                <a16:creationId xmlns:a16="http://schemas.microsoft.com/office/drawing/2014/main" id="{7B3FE64C-ED43-A052-11E8-812792B8FDDF}"/>
              </a:ext>
            </a:extLst>
          </p:cNvPr>
          <p:cNvSpPr txBox="1"/>
          <p:nvPr/>
        </p:nvSpPr>
        <p:spPr>
          <a:xfrm>
            <a:off x="6213988" y="757114"/>
            <a:ext cx="5761704" cy="5735761"/>
          </a:xfrm>
          <a:prstGeom prst="rect">
            <a:avLst/>
          </a:prstGeom>
          <a:noFill/>
          <a:ln>
            <a:noFill/>
          </a:ln>
        </p:spPr>
        <p:txBody>
          <a:bodyPr spcFirstLastPara="1" wrap="square" lIns="91425" tIns="45700" rIns="91425" bIns="45700" anchor="t" anchorCtr="0">
            <a:noAutofit/>
          </a:bodyPr>
          <a:lstStyle/>
          <a:p>
            <a:pPr marL="0" marR="0" lvl="0" indent="0" rtl="0">
              <a:lnSpc>
                <a:spcPct val="100000"/>
              </a:lnSpc>
              <a:spcBef>
                <a:spcPts val="0"/>
              </a:spcBef>
              <a:spcAft>
                <a:spcPts val="0"/>
              </a:spcAft>
              <a:buNone/>
            </a:pPr>
            <a:r>
              <a:rPr lang="en-IN" b="1" dirty="0">
                <a:latin typeface="Verdana" panose="020B0604030504040204" pitchFamily="34" charset="0"/>
                <a:ea typeface="Verdana" panose="020B0604030504040204" pitchFamily="34" charset="0"/>
              </a:rPr>
              <a:t>Behaviour Diagram</a:t>
            </a:r>
          </a:p>
          <a:p>
            <a:pPr marL="0" marR="0" lvl="0" indent="0" rtl="0">
              <a:lnSpc>
                <a:spcPct val="100000"/>
              </a:lnSpc>
              <a:spcBef>
                <a:spcPts val="0"/>
              </a:spcBef>
              <a:spcAft>
                <a:spcPts val="0"/>
              </a:spcAft>
              <a:buNone/>
            </a:pPr>
            <a:r>
              <a:rPr lang="en-IN" sz="1200" dirty="0">
                <a:latin typeface="Verdana" panose="020B0604030504040204" pitchFamily="34" charset="0"/>
                <a:ea typeface="Verdana" panose="020B0604030504040204" pitchFamily="34" charset="0"/>
              </a:rPr>
              <a:t>Flow chart/ State machine</a:t>
            </a:r>
          </a:p>
          <a:p>
            <a:endParaRPr lang="en-IN" sz="1200" dirty="0">
              <a:latin typeface="Verdana" panose="020B0604030504040204" pitchFamily="34" charset="0"/>
              <a:ea typeface="Verdana" panose="020B0604030504040204" pitchFamily="34" charset="0"/>
            </a:endParaRPr>
          </a:p>
          <a:p>
            <a:pPr marL="0" marR="0" lvl="0" indent="0" rtl="0">
              <a:lnSpc>
                <a:spcPct val="100000"/>
              </a:lnSpc>
              <a:spcBef>
                <a:spcPts val="0"/>
              </a:spcBef>
              <a:spcAft>
                <a:spcPts val="0"/>
              </a:spcAft>
              <a:buNone/>
            </a:pPr>
            <a:r>
              <a:rPr lang="en-IN" sz="1200" dirty="0">
                <a:latin typeface="Verdana" panose="020B0604030504040204" pitchFamily="34" charset="0"/>
                <a:ea typeface="Verdana" panose="020B0604030504040204" pitchFamily="34" charset="0"/>
              </a:rPr>
              <a:t> </a:t>
            </a: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r>
              <a:rPr lang="en-IN" sz="1400" b="1" i="0" dirty="0">
                <a:solidFill>
                  <a:srgbClr val="44546A"/>
                </a:solidFill>
                <a:effectLst/>
                <a:latin typeface="Times New Roman" panose="02020603050405020304" pitchFamily="18" charset="0"/>
                <a:ea typeface="Calibri" panose="020F0502020204030204" pitchFamily="34" charset="0"/>
                <a:cs typeface="Times New Roman" panose="02020603050405020304" pitchFamily="18" charset="0"/>
              </a:rPr>
              <a:t>             </a:t>
            </a:r>
          </a:p>
          <a:p>
            <a:pPr marR="0" lvl="0" rtl="0">
              <a:lnSpc>
                <a:spcPct val="100000"/>
              </a:lnSpc>
              <a:spcBef>
                <a:spcPts val="0"/>
              </a:spcBef>
              <a:spcAft>
                <a:spcPts val="0"/>
              </a:spcAft>
            </a:pPr>
            <a:r>
              <a:rPr lang="en-IN" b="1" dirty="0">
                <a:solidFill>
                  <a:srgbClr val="44546A"/>
                </a:solidFill>
                <a:latin typeface="Times New Roman" panose="02020603050405020304" pitchFamily="18" charset="0"/>
                <a:ea typeface="Calibri" panose="020F0502020204030204" pitchFamily="34" charset="0"/>
                <a:cs typeface="Times New Roman" panose="02020603050405020304" pitchFamily="18" charset="0"/>
              </a:rPr>
              <a:t>                    </a:t>
            </a:r>
            <a:r>
              <a:rPr lang="en-IN" sz="1400" b="1" i="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Fig b. </a:t>
            </a:r>
            <a:r>
              <a:rPr lang="en-IN" sz="1400" b="1" i="0"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WorkPlan</a:t>
            </a:r>
            <a:r>
              <a:rPr lang="en-IN" sz="1400" b="1" i="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of the proposed system</a:t>
            </a:r>
            <a:endParaRPr lang="en-IN" dirty="0">
              <a:solidFill>
                <a:schemeClr val="tx1"/>
              </a:solidFill>
              <a:latin typeface="Verdana" panose="020B0604030504040204" pitchFamily="34" charset="0"/>
              <a:ea typeface="Verdana" panose="020B0604030504040204" pitchFamily="34" charset="0"/>
            </a:endParaRPr>
          </a:p>
        </p:txBody>
      </p:sp>
      <p:pic>
        <p:nvPicPr>
          <p:cNvPr id="6" name="Picture 5">
            <a:extLst>
              <a:ext uri="{FF2B5EF4-FFF2-40B4-BE49-F238E27FC236}">
                <a16:creationId xmlns:a16="http://schemas.microsoft.com/office/drawing/2014/main" id="{2DCB76A8-F449-F8EE-F93B-53E3F30075C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21110" y="1323975"/>
            <a:ext cx="4893839" cy="4533900"/>
          </a:xfrm>
          <a:prstGeom prst="rect">
            <a:avLst/>
          </a:prstGeom>
          <a:noFill/>
          <a:ln>
            <a:noFill/>
          </a:ln>
        </p:spPr>
      </p:pic>
      <p:pic>
        <p:nvPicPr>
          <p:cNvPr id="8" name="Picture 7" descr="A diagram of a process&#10;&#10;Description automatically generated">
            <a:extLst>
              <a:ext uri="{FF2B5EF4-FFF2-40B4-BE49-F238E27FC236}">
                <a16:creationId xmlns:a16="http://schemas.microsoft.com/office/drawing/2014/main" id="{BB48AE20-EC2F-5AA6-ABAF-90F242827918}"/>
              </a:ext>
            </a:extLst>
          </p:cNvPr>
          <p:cNvPicPr>
            <a:picLocks noChangeAspect="1"/>
          </p:cNvPicPr>
          <p:nvPr/>
        </p:nvPicPr>
        <p:blipFill>
          <a:blip r:embed="rId3"/>
          <a:stretch>
            <a:fillRect/>
          </a:stretch>
        </p:blipFill>
        <p:spPr>
          <a:xfrm>
            <a:off x="6324600" y="1238251"/>
            <a:ext cx="4752053" cy="4619624"/>
          </a:xfrm>
          <a:prstGeom prst="rect">
            <a:avLst/>
          </a:prstGeom>
        </p:spPr>
      </p:pic>
    </p:spTree>
    <p:extLst>
      <p:ext uri="{BB962C8B-B14F-4D97-AF65-F5344CB8AC3E}">
        <p14:creationId xmlns:p14="http://schemas.microsoft.com/office/powerpoint/2010/main" val="18694606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26DE3A-C6A8-B04C-3DA7-CD72E8CAB763}"/>
              </a:ext>
            </a:extLst>
          </p:cNvPr>
          <p:cNvSpPr>
            <a:spLocks noGrp="1"/>
          </p:cNvSpPr>
          <p:nvPr>
            <p:ph type="title"/>
          </p:nvPr>
        </p:nvSpPr>
        <p:spPr>
          <a:xfrm>
            <a:off x="850492" y="245369"/>
            <a:ext cx="10635492" cy="531000"/>
          </a:xfrm>
        </p:spPr>
        <p:txBody>
          <a:bodyPr/>
          <a:lstStyle/>
          <a:p>
            <a:pPr algn="ctr"/>
            <a:r>
              <a:rPr lang="en-US" b="1" dirty="0" err="1">
                <a:latin typeface="Montserrat" panose="00000500000000000000" pitchFamily="2" charset="0"/>
              </a:rPr>
              <a:t>ZedBoard</a:t>
            </a:r>
            <a:r>
              <a:rPr lang="en-US" b="1" dirty="0">
                <a:latin typeface="Montserrat" panose="00000500000000000000" pitchFamily="2" charset="0"/>
              </a:rPr>
              <a:t> vs </a:t>
            </a:r>
            <a:r>
              <a:rPr lang="en-US" b="1" dirty="0" err="1">
                <a:latin typeface="Montserrat" panose="00000500000000000000" pitchFamily="2" charset="0"/>
              </a:rPr>
              <a:t>Nexys</a:t>
            </a:r>
            <a:r>
              <a:rPr lang="en-US" b="1" dirty="0">
                <a:latin typeface="Montserrat" panose="00000500000000000000" pitchFamily="2" charset="0"/>
              </a:rPr>
              <a:t> 4: Performance and Display Interface Overview</a:t>
            </a:r>
            <a:endParaRPr lang="en-IN" b="1" dirty="0">
              <a:latin typeface="Montserrat" panose="00000500000000000000" pitchFamily="2" charset="0"/>
            </a:endParaRPr>
          </a:p>
        </p:txBody>
      </p:sp>
      <p:sp>
        <p:nvSpPr>
          <p:cNvPr id="3" name="TextBox 2">
            <a:extLst>
              <a:ext uri="{FF2B5EF4-FFF2-40B4-BE49-F238E27FC236}">
                <a16:creationId xmlns:a16="http://schemas.microsoft.com/office/drawing/2014/main" id="{09E0BFCC-F5D2-EED6-B75F-DCF2286F1818}"/>
              </a:ext>
            </a:extLst>
          </p:cNvPr>
          <p:cNvSpPr txBox="1"/>
          <p:nvPr/>
        </p:nvSpPr>
        <p:spPr>
          <a:xfrm>
            <a:off x="850492" y="1007706"/>
            <a:ext cx="6576675" cy="5478423"/>
          </a:xfrm>
          <a:prstGeom prst="rect">
            <a:avLst/>
          </a:prstGeom>
          <a:noFill/>
        </p:spPr>
        <p:txBody>
          <a:bodyPr wrap="square" rtlCol="0">
            <a:spAutoFit/>
          </a:bodyPr>
          <a:lstStyle/>
          <a:p>
            <a:pPr marL="285750" indent="-285750" algn="just">
              <a:buFont typeface="Wingdings" panose="05000000000000000000" pitchFamily="2" charset="2"/>
              <a:buChar char="q"/>
            </a:pPr>
            <a:r>
              <a:rPr lang="en-US" dirty="0" err="1"/>
              <a:t>ZedBoard</a:t>
            </a:r>
            <a:r>
              <a:rPr lang="en-US" dirty="0"/>
              <a:t> has an ARM Cortex-A9 processor that handles complex tasks like edge detection, while </a:t>
            </a:r>
            <a:r>
              <a:rPr lang="en-US" dirty="0" err="1"/>
              <a:t>Nexys</a:t>
            </a:r>
            <a:r>
              <a:rPr lang="en-US" dirty="0"/>
              <a:t> 4 relies only on hardware, making it less flexible.</a:t>
            </a:r>
          </a:p>
          <a:p>
            <a:pPr marL="285750" indent="-285750" algn="just">
              <a:buFont typeface="Wingdings" panose="05000000000000000000" pitchFamily="2" charset="2"/>
              <a:buChar char="q"/>
            </a:pPr>
            <a:r>
              <a:rPr lang="en-US" dirty="0"/>
              <a:t>The </a:t>
            </a:r>
            <a:r>
              <a:rPr lang="en-US" dirty="0" err="1"/>
              <a:t>ZedBoard</a:t>
            </a:r>
            <a:r>
              <a:rPr lang="en-US" dirty="0"/>
              <a:t> combines software and FPGA for efficient processing, whereas </a:t>
            </a:r>
            <a:r>
              <a:rPr lang="en-US" dirty="0" err="1"/>
              <a:t>Nexys</a:t>
            </a:r>
            <a:r>
              <a:rPr lang="en-US" dirty="0"/>
              <a:t> 4 is limited to hardware-only implementations, making development harder. </a:t>
            </a:r>
          </a:p>
          <a:p>
            <a:pPr marL="285750" indent="-285750" algn="just">
              <a:buFont typeface="Wingdings" panose="05000000000000000000" pitchFamily="2" charset="2"/>
              <a:buChar char="q"/>
            </a:pPr>
            <a:r>
              <a:rPr lang="en-US" dirty="0" err="1"/>
              <a:t>ZedBoard</a:t>
            </a:r>
            <a:r>
              <a:rPr lang="en-US" dirty="0"/>
              <a:t> supports tools like Linux and OpenCV, making video and image processing faster and easier compared to </a:t>
            </a:r>
            <a:r>
              <a:rPr lang="en-US" dirty="0" err="1"/>
              <a:t>Nexys</a:t>
            </a:r>
            <a:r>
              <a:rPr lang="en-US" dirty="0"/>
              <a:t> 4.</a:t>
            </a:r>
          </a:p>
          <a:p>
            <a:pPr marL="285750" indent="-285750" algn="just">
              <a:buFont typeface="Wingdings" panose="05000000000000000000" pitchFamily="2" charset="2"/>
              <a:buChar char="q"/>
            </a:pPr>
            <a:r>
              <a:rPr lang="en-US" dirty="0" err="1"/>
              <a:t>ZedBoard’s</a:t>
            </a:r>
            <a:r>
              <a:rPr lang="en-US" dirty="0"/>
              <a:t> architecture handles high-resolution images and real-time video better, while </a:t>
            </a:r>
            <a:r>
              <a:rPr lang="en-US" dirty="0" err="1"/>
              <a:t>Nexys</a:t>
            </a:r>
            <a:r>
              <a:rPr lang="en-US" dirty="0"/>
              <a:t> 4 may struggle with resource-intensive tasks.</a:t>
            </a:r>
          </a:p>
          <a:p>
            <a:pPr algn="just"/>
            <a:endParaRPr lang="en-US" dirty="0"/>
          </a:p>
          <a:p>
            <a:pPr algn="just"/>
            <a:r>
              <a:rPr lang="en-US" b="1" dirty="0" err="1">
                <a:solidFill>
                  <a:srgbClr val="7030A0"/>
                </a:solidFill>
              </a:rPr>
              <a:t>ZedBoard</a:t>
            </a:r>
            <a:r>
              <a:rPr lang="en-US" b="1" dirty="0">
                <a:solidFill>
                  <a:srgbClr val="7030A0"/>
                </a:solidFill>
              </a:rPr>
              <a:t> Display Interfaces:</a:t>
            </a:r>
          </a:p>
          <a:p>
            <a:pPr algn="just"/>
            <a:endParaRPr lang="en-US" b="1" dirty="0"/>
          </a:p>
          <a:p>
            <a:pPr algn="just"/>
            <a:r>
              <a:rPr lang="en-US" b="1" dirty="0"/>
              <a:t>VGA Controller:</a:t>
            </a:r>
          </a:p>
          <a:p>
            <a:pPr marL="285750" indent="-285750" algn="just">
              <a:buFont typeface="Wingdings" panose="05000000000000000000" pitchFamily="2" charset="2"/>
              <a:buChar char="§"/>
            </a:pPr>
            <a:r>
              <a:rPr lang="en-US" dirty="0"/>
              <a:t>A </a:t>
            </a:r>
            <a:r>
              <a:rPr lang="en-US" b="1" dirty="0"/>
              <a:t>VGA (Video Graphics Array) Controller</a:t>
            </a:r>
            <a:r>
              <a:rPr lang="en-US" dirty="0"/>
              <a:t> is a component that generates the necessary timing and signals to interface with a VGA display.</a:t>
            </a:r>
          </a:p>
          <a:p>
            <a:pPr marL="285750" indent="-285750" algn="just">
              <a:buFont typeface="Wingdings" panose="05000000000000000000" pitchFamily="2" charset="2"/>
              <a:buChar char="§"/>
            </a:pPr>
            <a:r>
              <a:rPr lang="en-US" dirty="0"/>
              <a:t>It creates synchronization signals (horizontal sync and vertical sync) and manages the pixel data for rendering images on a VGA monitor.</a:t>
            </a:r>
          </a:p>
          <a:p>
            <a:pPr algn="just"/>
            <a:r>
              <a:rPr lang="en-US" b="1" dirty="0"/>
              <a:t>HDMI:</a:t>
            </a:r>
          </a:p>
          <a:p>
            <a:pPr marL="285750" indent="-285750" algn="just">
              <a:buFont typeface="Wingdings" panose="05000000000000000000" pitchFamily="2" charset="2"/>
              <a:buChar char="§"/>
            </a:pPr>
            <a:r>
              <a:rPr lang="en-US" b="1" dirty="0"/>
              <a:t>HDMI (High-Definition Multimedia Interface) </a:t>
            </a:r>
            <a:r>
              <a:rPr lang="en-US" dirty="0"/>
              <a:t>is a digital connection used to transmit high-quality video and audio signals between devices, like TVs, monitors, and laptops.</a:t>
            </a:r>
            <a:endParaRPr lang="en-US" b="1" dirty="0"/>
          </a:p>
          <a:p>
            <a:pPr marL="285750" indent="-285750" algn="just">
              <a:buFont typeface="Wingdings" panose="05000000000000000000" pitchFamily="2" charset="2"/>
              <a:buChar char="§"/>
            </a:pPr>
            <a:endParaRPr lang="en-US" dirty="0"/>
          </a:p>
          <a:p>
            <a:pPr algn="just"/>
            <a:endParaRPr lang="en-US" b="1" dirty="0"/>
          </a:p>
          <a:p>
            <a:pPr algn="just"/>
            <a:endParaRPr lang="en-US" dirty="0"/>
          </a:p>
          <a:p>
            <a:pPr algn="just"/>
            <a:endParaRPr lang="en-IN" dirty="0"/>
          </a:p>
        </p:txBody>
      </p:sp>
      <p:pic>
        <p:nvPicPr>
          <p:cNvPr id="6" name="Picture 5">
            <a:extLst>
              <a:ext uri="{FF2B5EF4-FFF2-40B4-BE49-F238E27FC236}">
                <a16:creationId xmlns:a16="http://schemas.microsoft.com/office/drawing/2014/main" id="{EFD1A710-8AB3-AF5B-A182-256A09E5209A}"/>
              </a:ext>
            </a:extLst>
          </p:cNvPr>
          <p:cNvPicPr>
            <a:picLocks noChangeAspect="1"/>
          </p:cNvPicPr>
          <p:nvPr/>
        </p:nvPicPr>
        <p:blipFill>
          <a:blip r:embed="rId2"/>
          <a:srcRect l="3332" t="9626" r="169"/>
          <a:stretch/>
        </p:blipFill>
        <p:spPr>
          <a:xfrm>
            <a:off x="7623109" y="1355740"/>
            <a:ext cx="4180115" cy="3051111"/>
          </a:xfrm>
          <a:prstGeom prst="rect">
            <a:avLst/>
          </a:prstGeom>
        </p:spPr>
      </p:pic>
      <p:sp>
        <p:nvSpPr>
          <p:cNvPr id="8" name="TextBox 7">
            <a:extLst>
              <a:ext uri="{FF2B5EF4-FFF2-40B4-BE49-F238E27FC236}">
                <a16:creationId xmlns:a16="http://schemas.microsoft.com/office/drawing/2014/main" id="{B5C5872E-7E61-17C2-39BA-00198DE317FD}"/>
              </a:ext>
            </a:extLst>
          </p:cNvPr>
          <p:cNvSpPr txBox="1"/>
          <p:nvPr/>
        </p:nvSpPr>
        <p:spPr>
          <a:xfrm>
            <a:off x="8535178" y="4546811"/>
            <a:ext cx="6097554" cy="307777"/>
          </a:xfrm>
          <a:prstGeom prst="rect">
            <a:avLst/>
          </a:prstGeom>
          <a:noFill/>
        </p:spPr>
        <p:txBody>
          <a:bodyPr wrap="square">
            <a:spAutoFit/>
          </a:bodyPr>
          <a:lstStyle/>
          <a:p>
            <a:r>
              <a:rPr lang="en-US" dirty="0"/>
              <a:t>Fig-ZYNQ 7000 SOC Board</a:t>
            </a:r>
            <a:endParaRPr lang="en-IN" dirty="0"/>
          </a:p>
        </p:txBody>
      </p:sp>
    </p:spTree>
    <p:extLst>
      <p:ext uri="{BB962C8B-B14F-4D97-AF65-F5344CB8AC3E}">
        <p14:creationId xmlns:p14="http://schemas.microsoft.com/office/powerpoint/2010/main" val="80853467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PRESGUID" val="2b12e713-2dca-40f0-9e5e-b71e83d0a0b8"/>
</p:tagLst>
</file>

<file path=ppt/theme/theme1.xml><?xml version="1.0" encoding="utf-8"?>
<a:theme xmlns:a="http://schemas.openxmlformats.org/drawingml/2006/main" name="Office Theme">
  <a:themeElements>
    <a:clrScheme name="Custom 77">
      <a:dk1>
        <a:srgbClr val="282828"/>
      </a:dk1>
      <a:lt1>
        <a:srgbClr val="FFFFFF"/>
      </a:lt1>
      <a:dk2>
        <a:srgbClr val="282828"/>
      </a:dk2>
      <a:lt2>
        <a:srgbClr val="FAFAFA"/>
      </a:lt2>
      <a:accent1>
        <a:srgbClr val="FFC639"/>
      </a:accent1>
      <a:accent2>
        <a:srgbClr val="F29B6B"/>
      </a:accent2>
      <a:accent3>
        <a:srgbClr val="CCD4FB"/>
      </a:accent3>
      <a:accent4>
        <a:srgbClr val="2B7158"/>
      </a:accent4>
      <a:accent5>
        <a:srgbClr val="456AB8"/>
      </a:accent5>
      <a:accent6>
        <a:srgbClr val="363836"/>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2985</TotalTime>
  <Words>3181</Words>
  <Application>Microsoft Office PowerPoint</Application>
  <PresentationFormat>Widescreen</PresentationFormat>
  <Paragraphs>397</Paragraphs>
  <Slides>23</Slides>
  <Notes>3</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23</vt:i4>
      </vt:variant>
    </vt:vector>
  </HeadingPairs>
  <TitlesOfParts>
    <vt:vector size="35" baseType="lpstr">
      <vt:lpstr>Calibri</vt:lpstr>
      <vt:lpstr>Poppins SemiBold</vt:lpstr>
      <vt:lpstr>Montserrat Medium</vt:lpstr>
      <vt:lpstr>Aharoni</vt:lpstr>
      <vt:lpstr>Times New Roman</vt:lpstr>
      <vt:lpstr>Wingdings</vt:lpstr>
      <vt:lpstr>Montserrat</vt:lpstr>
      <vt:lpstr>Open Sans</vt:lpstr>
      <vt:lpstr>Plus Jakarta Sans</vt:lpstr>
      <vt:lpstr>Verdana</vt:lpstr>
      <vt:lpstr>Arial</vt:lpstr>
      <vt:lpstr>Office Theme</vt:lpstr>
      <vt:lpstr>PowerPoint Presentation</vt:lpstr>
      <vt:lpstr>PowerPoint Presentation</vt:lpstr>
      <vt:lpstr>PowerPoint Presentation</vt:lpstr>
      <vt:lpstr>Milestones</vt:lpstr>
      <vt:lpstr>PowerPoint Presentation</vt:lpstr>
      <vt:lpstr>PowerPoint Presentation</vt:lpstr>
      <vt:lpstr>PowerPoint Presentation</vt:lpstr>
      <vt:lpstr>PowerPoint Presentation</vt:lpstr>
      <vt:lpstr>ZedBoard vs Nexys 4: Performance and Display Interface Overview</vt:lpstr>
      <vt:lpstr>PowerPoint Presentation</vt:lpstr>
      <vt:lpstr>PowerPoint Presentation</vt:lpstr>
      <vt:lpstr>PowerPoint Presentation</vt:lpstr>
      <vt:lpstr>PowerPoint Presentation</vt:lpstr>
      <vt:lpstr>PowerPoint Presentation</vt:lpstr>
      <vt:lpstr>Zynq-Based VGA Controller – Progress Summary(Review 1)  </vt:lpstr>
      <vt:lpstr>Review 2: Real-Time Automated Plant Disease Classification Using Deep Learning</vt:lpstr>
      <vt:lpstr>Running the Plant Disease Detection System on Google Colab</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GITAM</dc:creator>
  <cp:lastModifiedBy>Sai Lohitha</cp:lastModifiedBy>
  <cp:revision>34</cp:revision>
  <dcterms:created xsi:type="dcterms:W3CDTF">2022-05-23T07:15:42Z</dcterms:created>
  <dcterms:modified xsi:type="dcterms:W3CDTF">2025-02-04T04:51:20Z</dcterms:modified>
</cp:coreProperties>
</file>